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93" r:id="rId2"/>
    <p:sldMasterId id="2147483696" r:id="rId3"/>
  </p:sldMasterIdLst>
  <p:notesMasterIdLst>
    <p:notesMasterId r:id="rId12"/>
  </p:notesMasterIdLst>
  <p:sldIdLst>
    <p:sldId id="258" r:id="rId4"/>
    <p:sldId id="275" r:id="rId5"/>
    <p:sldId id="276" r:id="rId6"/>
    <p:sldId id="302" r:id="rId7"/>
    <p:sldId id="288" r:id="rId8"/>
    <p:sldId id="297" r:id="rId9"/>
    <p:sldId id="310" r:id="rId10"/>
    <p:sldId id="304" r:id="rId11"/>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87097" autoAdjust="0"/>
  </p:normalViewPr>
  <p:slideViewPr>
    <p:cSldViewPr>
      <p:cViewPr varScale="1">
        <p:scale>
          <a:sx n="103" d="100"/>
          <a:sy n="103" d="100"/>
        </p:scale>
        <p:origin x="-186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H:\KEPS2030_ELEMENTS\!%20APR&#274;&#310;INI_poz&#299;cij&#257;m\aprekinFails_Update_1503Invento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840397420111865E-2"/>
          <c:y val="2.8830850206707084E-2"/>
          <c:w val="0.92536154939778248"/>
          <c:h val="0.81861175585905166"/>
        </c:manualLayout>
      </c:layout>
      <c:barChart>
        <c:barDir val="col"/>
        <c:grouping val="stacked"/>
        <c:varyColors val="0"/>
        <c:ser>
          <c:idx val="9"/>
          <c:order val="0"/>
          <c:tx>
            <c:strRef>
              <c:f>HIST!$A$18</c:f>
              <c:strCache>
                <c:ptCount val="1"/>
                <c:pt idx="0">
                  <c:v>lauksaimniecība</c:v>
                </c:pt>
              </c:strCache>
            </c:strRef>
          </c:tx>
          <c:spPr>
            <a:solidFill>
              <a:srgbClr val="00B050"/>
            </a:solidFill>
          </c:spPr>
          <c:invertIfNegative val="0"/>
          <c:dLbls>
            <c:dLbl>
              <c:idx val="3"/>
              <c:layout/>
              <c:tx>
                <c:rich>
                  <a:bodyPr/>
                  <a:lstStyle/>
                  <a:p>
                    <a:r>
                      <a:rPr lang="en-US" sz="1200" b="1"/>
                      <a:t>30,5%</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z="1200" b="1"/>
                      <a:t>30,3%</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sz="1200" b="1"/>
                      <a:t>33,1%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lv-LV"/>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HIST!$B$8:$AX$8</c:f>
              <c:strCache>
                <c:ptCount val="8"/>
                <c:pt idx="0">
                  <c:v>2005</c:v>
                </c:pt>
                <c:pt idx="1">
                  <c:v>2010</c:v>
                </c:pt>
                <c:pt idx="2">
                  <c:v>2013</c:v>
                </c:pt>
                <c:pt idx="3">
                  <c:v>2014</c:v>
                </c:pt>
                <c:pt idx="4">
                  <c:v>2015</c:v>
                </c:pt>
                <c:pt idx="5">
                  <c:v>2020</c:v>
                </c:pt>
                <c:pt idx="6">
                  <c:v>2025</c:v>
                </c:pt>
                <c:pt idx="7">
                  <c:v>2030</c:v>
                </c:pt>
              </c:strCache>
            </c:strRef>
          </c:cat>
          <c:val>
            <c:numRef>
              <c:f>HIST!$B$18:$AX$18</c:f>
              <c:numCache>
                <c:formatCode>#,##0.00</c:formatCode>
                <c:ptCount val="8"/>
                <c:pt idx="0">
                  <c:v>2270.8059773766854</c:v>
                </c:pt>
                <c:pt idx="1">
                  <c:v>2430.5208966641253</c:v>
                </c:pt>
                <c:pt idx="2">
                  <c:v>2639.7371330379151</c:v>
                </c:pt>
                <c:pt idx="3">
                  <c:v>2726.4183007004476</c:v>
                </c:pt>
                <c:pt idx="4" formatCode="General">
                  <c:v>2404.6878021949797</c:v>
                </c:pt>
                <c:pt idx="5" formatCode="General">
                  <c:v>2757.2390872973483</c:v>
                </c:pt>
                <c:pt idx="6" formatCode="General">
                  <c:v>3017.3098211005231</c:v>
                </c:pt>
                <c:pt idx="7" formatCode="General">
                  <c:v>3277.3805549036974</c:v>
                </c:pt>
              </c:numCache>
            </c:numRef>
          </c:val>
        </c:ser>
        <c:ser>
          <c:idx val="6"/>
          <c:order val="1"/>
          <c:tx>
            <c:strRef>
              <c:f>HIST!$A$15</c:f>
              <c:strCache>
                <c:ptCount val="1"/>
                <c:pt idx="0">
                  <c:v>ne-ETS stacionārā enerģētika</c:v>
                </c:pt>
              </c:strCache>
            </c:strRef>
          </c:tx>
          <c:spPr>
            <a:solidFill>
              <a:srgbClr val="00B0F0"/>
            </a:solidFill>
          </c:spPr>
          <c:invertIfNegative val="0"/>
          <c:dLbls>
            <c:dLbl>
              <c:idx val="3"/>
              <c:layout/>
              <c:tx>
                <c:rich>
                  <a:bodyPr/>
                  <a:lstStyle/>
                  <a:p>
                    <a:r>
                      <a:rPr lang="en-US" sz="1200" b="1"/>
                      <a:t>17,2%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z="1200" b="1"/>
                      <a:t>21,7%</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sz="1200" b="1"/>
                      <a:t>23,8%</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lv-LV"/>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HIST!$B$8:$AX$8</c:f>
              <c:strCache>
                <c:ptCount val="8"/>
                <c:pt idx="0">
                  <c:v>2005</c:v>
                </c:pt>
                <c:pt idx="1">
                  <c:v>2010</c:v>
                </c:pt>
                <c:pt idx="2">
                  <c:v>2013</c:v>
                </c:pt>
                <c:pt idx="3">
                  <c:v>2014</c:v>
                </c:pt>
                <c:pt idx="4">
                  <c:v>2015</c:v>
                </c:pt>
                <c:pt idx="5">
                  <c:v>2020</c:v>
                </c:pt>
                <c:pt idx="6">
                  <c:v>2025</c:v>
                </c:pt>
                <c:pt idx="7">
                  <c:v>2030</c:v>
                </c:pt>
              </c:strCache>
            </c:strRef>
          </c:cat>
          <c:val>
            <c:numRef>
              <c:f>HIST!$B$15:$AX$15</c:f>
              <c:numCache>
                <c:formatCode>#,##0.00</c:formatCode>
                <c:ptCount val="8"/>
                <c:pt idx="0">
                  <c:v>1520.9846176931078</c:v>
                </c:pt>
                <c:pt idx="1">
                  <c:v>1587.4607691789563</c:v>
                </c:pt>
                <c:pt idx="2">
                  <c:v>1530.328594162012</c:v>
                </c:pt>
                <c:pt idx="3">
                  <c:v>1532.4361249412436</c:v>
                </c:pt>
                <c:pt idx="4" formatCode="#,##0.0">
                  <c:v>1756.5150420000002</c:v>
                </c:pt>
                <c:pt idx="5" formatCode="#,##0.0">
                  <c:v>1975.7709499999987</c:v>
                </c:pt>
                <c:pt idx="6" formatCode="#,##0.0">
                  <c:v>2144.7297700000022</c:v>
                </c:pt>
                <c:pt idx="7" formatCode="#,##0.0">
                  <c:v>2353.6000219999983</c:v>
                </c:pt>
              </c:numCache>
            </c:numRef>
          </c:val>
        </c:ser>
        <c:ser>
          <c:idx val="4"/>
          <c:order val="2"/>
          <c:tx>
            <c:strRef>
              <c:f>HIST!$A$13</c:f>
              <c:strCache>
                <c:ptCount val="1"/>
                <c:pt idx="0">
                  <c:v>transports</c:v>
                </c:pt>
              </c:strCache>
            </c:strRef>
          </c:tx>
          <c:spPr>
            <a:solidFill>
              <a:schemeClr val="bg2">
                <a:lumMod val="50000"/>
              </a:schemeClr>
            </a:solidFill>
          </c:spPr>
          <c:invertIfNegative val="0"/>
          <c:dLbls>
            <c:dLbl>
              <c:idx val="4"/>
              <c:layout>
                <c:manualLayout>
                  <c:x val="-0.11410568272250562"/>
                  <c:y val="4.5690013582330031E-17"/>
                </c:manualLayout>
              </c:layout>
              <c:tx>
                <c:rich>
                  <a:bodyPr/>
                  <a:lstStyle/>
                  <a:p>
                    <a:r>
                      <a:rPr lang="en-US" sz="1200" b="1"/>
                      <a:t>33,1%</a:t>
                    </a:r>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z="1200" b="1"/>
                      <a:t>31,5%</a:t>
                    </a:r>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sz="1200" b="1"/>
                      <a:t>30,4%</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HIST!$B$8:$AX$8</c:f>
              <c:strCache>
                <c:ptCount val="8"/>
                <c:pt idx="0">
                  <c:v>2005</c:v>
                </c:pt>
                <c:pt idx="1">
                  <c:v>2010</c:v>
                </c:pt>
                <c:pt idx="2">
                  <c:v>2013</c:v>
                </c:pt>
                <c:pt idx="3">
                  <c:v>2014</c:v>
                </c:pt>
                <c:pt idx="4">
                  <c:v>2015</c:v>
                </c:pt>
                <c:pt idx="5">
                  <c:v>2020</c:v>
                </c:pt>
                <c:pt idx="6">
                  <c:v>2025</c:v>
                </c:pt>
                <c:pt idx="7">
                  <c:v>2030</c:v>
                </c:pt>
              </c:strCache>
            </c:strRef>
          </c:cat>
          <c:val>
            <c:numRef>
              <c:f>HIST!$B$13:$AX$13</c:f>
              <c:numCache>
                <c:formatCode>#,##0.00</c:formatCode>
                <c:ptCount val="8"/>
                <c:pt idx="0">
                  <c:v>3099.9272543656675</c:v>
                </c:pt>
                <c:pt idx="1">
                  <c:v>3253.5894061682666</c:v>
                </c:pt>
                <c:pt idx="2">
                  <c:v>2830.5607210872686</c:v>
                </c:pt>
                <c:pt idx="3">
                  <c:v>2951.9216783776401</c:v>
                </c:pt>
                <c:pt idx="4" formatCode="General">
                  <c:v>2796.6722</c:v>
                </c:pt>
                <c:pt idx="5" formatCode="General">
                  <c:v>2860.1904</c:v>
                </c:pt>
                <c:pt idx="6" formatCode="General">
                  <c:v>2944.1188000000002</c:v>
                </c:pt>
                <c:pt idx="7" formatCode="General">
                  <c:v>3014.3063999999999</c:v>
                </c:pt>
              </c:numCache>
            </c:numRef>
          </c:val>
        </c:ser>
        <c:ser>
          <c:idx val="5"/>
          <c:order val="3"/>
          <c:tx>
            <c:strRef>
              <c:f>HIST!$A$14</c:f>
              <c:strCache>
                <c:ptCount val="1"/>
                <c:pt idx="0">
                  <c:v>mājsaimniecības</c:v>
                </c:pt>
              </c:strCache>
            </c:strRef>
          </c:tx>
          <c:spPr>
            <a:solidFill>
              <a:schemeClr val="accent6">
                <a:lumMod val="75000"/>
              </a:schemeClr>
            </a:solidFill>
          </c:spPr>
          <c:invertIfNegative val="0"/>
          <c:cat>
            <c:strRef>
              <c:f>HIST!$B$8:$AX$8</c:f>
              <c:strCache>
                <c:ptCount val="8"/>
                <c:pt idx="0">
                  <c:v>2005</c:v>
                </c:pt>
                <c:pt idx="1">
                  <c:v>2010</c:v>
                </c:pt>
                <c:pt idx="2">
                  <c:v>2013</c:v>
                </c:pt>
                <c:pt idx="3">
                  <c:v>2014</c:v>
                </c:pt>
                <c:pt idx="4">
                  <c:v>2015</c:v>
                </c:pt>
                <c:pt idx="5">
                  <c:v>2020</c:v>
                </c:pt>
                <c:pt idx="6">
                  <c:v>2025</c:v>
                </c:pt>
                <c:pt idx="7">
                  <c:v>2030</c:v>
                </c:pt>
              </c:strCache>
            </c:strRef>
          </c:cat>
          <c:val>
            <c:numRef>
              <c:f>HIST!$B$14:$AX$14</c:f>
              <c:numCache>
                <c:formatCode>#,##0.0</c:formatCode>
                <c:ptCount val="8"/>
                <c:pt idx="0">
                  <c:v>588.35274885393403</c:v>
                </c:pt>
                <c:pt idx="1">
                  <c:v>671.86010410668837</c:v>
                </c:pt>
                <c:pt idx="2">
                  <c:v>555.82373676232635</c:v>
                </c:pt>
                <c:pt idx="3">
                  <c:v>559.53851501142617</c:v>
                </c:pt>
                <c:pt idx="4" formatCode="General">
                  <c:v>606.21720000000005</c:v>
                </c:pt>
                <c:pt idx="5" formatCode="General">
                  <c:v>514.42539999999997</c:v>
                </c:pt>
                <c:pt idx="6" formatCode="General">
                  <c:v>353.34519999999998</c:v>
                </c:pt>
                <c:pt idx="7" formatCode="General">
                  <c:v>239.63200000000001</c:v>
                </c:pt>
              </c:numCache>
            </c:numRef>
          </c:val>
        </c:ser>
        <c:ser>
          <c:idx val="7"/>
          <c:order val="4"/>
          <c:tx>
            <c:strRef>
              <c:f>HIST!$A$16</c:f>
              <c:strCache>
                <c:ptCount val="1"/>
                <c:pt idx="0">
                  <c:v>cita ne-ETS enerģētika</c:v>
                </c:pt>
              </c:strCache>
            </c:strRef>
          </c:tx>
          <c:spPr>
            <a:solidFill>
              <a:schemeClr val="accent5">
                <a:lumMod val="75000"/>
              </a:schemeClr>
            </a:solidFill>
          </c:spPr>
          <c:invertIfNegative val="0"/>
          <c:cat>
            <c:strRef>
              <c:f>HIST!$B$8:$AX$8</c:f>
              <c:strCache>
                <c:ptCount val="8"/>
                <c:pt idx="0">
                  <c:v>2005</c:v>
                </c:pt>
                <c:pt idx="1">
                  <c:v>2010</c:v>
                </c:pt>
                <c:pt idx="2">
                  <c:v>2013</c:v>
                </c:pt>
                <c:pt idx="3">
                  <c:v>2014</c:v>
                </c:pt>
                <c:pt idx="4">
                  <c:v>2015</c:v>
                </c:pt>
                <c:pt idx="5">
                  <c:v>2020</c:v>
                </c:pt>
                <c:pt idx="6">
                  <c:v>2025</c:v>
                </c:pt>
                <c:pt idx="7">
                  <c:v>2030</c:v>
                </c:pt>
              </c:strCache>
            </c:strRef>
          </c:cat>
          <c:val>
            <c:numRef>
              <c:f>HIST!$B$16:$AX$16</c:f>
              <c:numCache>
                <c:formatCode>#,##0.00</c:formatCode>
                <c:ptCount val="8"/>
                <c:pt idx="0">
                  <c:v>140.88301132853502</c:v>
                </c:pt>
                <c:pt idx="1">
                  <c:v>99.556066953762496</c:v>
                </c:pt>
                <c:pt idx="2">
                  <c:v>107.51844861889001</c:v>
                </c:pt>
                <c:pt idx="3">
                  <c:v>144.867723252399</c:v>
                </c:pt>
                <c:pt idx="4" formatCode="General">
                  <c:v>76.55</c:v>
                </c:pt>
                <c:pt idx="5" formatCode="General">
                  <c:v>76.75</c:v>
                </c:pt>
                <c:pt idx="6" formatCode="General">
                  <c:v>61.35</c:v>
                </c:pt>
                <c:pt idx="7" formatCode="General">
                  <c:v>53.725000000000001</c:v>
                </c:pt>
              </c:numCache>
            </c:numRef>
          </c:val>
        </c:ser>
        <c:ser>
          <c:idx val="8"/>
          <c:order val="5"/>
          <c:tx>
            <c:strRef>
              <c:f>HIST!$A$17</c:f>
              <c:strCache>
                <c:ptCount val="1"/>
                <c:pt idx="0">
                  <c:v>ne-ETS rūpnieciskie proc., produktu izm.</c:v>
                </c:pt>
              </c:strCache>
            </c:strRef>
          </c:tx>
          <c:spPr>
            <a:solidFill>
              <a:schemeClr val="accent1">
                <a:lumMod val="75000"/>
              </a:schemeClr>
            </a:solidFill>
          </c:spPr>
          <c:invertIfNegative val="0"/>
          <c:cat>
            <c:strRef>
              <c:f>HIST!$B$8:$AX$8</c:f>
              <c:strCache>
                <c:ptCount val="8"/>
                <c:pt idx="0">
                  <c:v>2005</c:v>
                </c:pt>
                <c:pt idx="1">
                  <c:v>2010</c:v>
                </c:pt>
                <c:pt idx="2">
                  <c:v>2013</c:v>
                </c:pt>
                <c:pt idx="3">
                  <c:v>2014</c:v>
                </c:pt>
                <c:pt idx="4">
                  <c:v>2015</c:v>
                </c:pt>
                <c:pt idx="5">
                  <c:v>2020</c:v>
                </c:pt>
                <c:pt idx="6">
                  <c:v>2025</c:v>
                </c:pt>
                <c:pt idx="7">
                  <c:v>2030</c:v>
                </c:pt>
              </c:strCache>
            </c:strRef>
          </c:cat>
          <c:val>
            <c:numRef>
              <c:f>HIST!$B$17:$AX$17</c:f>
              <c:numCache>
                <c:formatCode>#,##0.00</c:formatCode>
                <c:ptCount val="8"/>
                <c:pt idx="0">
                  <c:v>149.00319802314141</c:v>
                </c:pt>
                <c:pt idx="1">
                  <c:v>137.42265504610555</c:v>
                </c:pt>
                <c:pt idx="2">
                  <c:v>172.66224576445006</c:v>
                </c:pt>
                <c:pt idx="3">
                  <c:v>167.00997710659226</c:v>
                </c:pt>
                <c:pt idx="4" formatCode="General">
                  <c:v>275.81330405863343</c:v>
                </c:pt>
                <c:pt idx="5" formatCode="General">
                  <c:v>335.27197594477639</c:v>
                </c:pt>
                <c:pt idx="6" formatCode="General">
                  <c:v>393.65665105392611</c:v>
                </c:pt>
                <c:pt idx="7" formatCode="General">
                  <c:v>452.19874275193564</c:v>
                </c:pt>
              </c:numCache>
            </c:numRef>
          </c:val>
        </c:ser>
        <c:ser>
          <c:idx val="10"/>
          <c:order val="6"/>
          <c:tx>
            <c:strRef>
              <c:f>HIST!$A$19</c:f>
              <c:strCache>
                <c:ptCount val="1"/>
                <c:pt idx="0">
                  <c:v>atkritumu apsaimniekošana</c:v>
                </c:pt>
              </c:strCache>
            </c:strRef>
          </c:tx>
          <c:spPr>
            <a:solidFill>
              <a:srgbClr val="FFFF00"/>
            </a:solidFill>
          </c:spPr>
          <c:invertIfNegative val="0"/>
          <c:cat>
            <c:strRef>
              <c:f>HIST!$B$8:$AX$8</c:f>
              <c:strCache>
                <c:ptCount val="8"/>
                <c:pt idx="0">
                  <c:v>2005</c:v>
                </c:pt>
                <c:pt idx="1">
                  <c:v>2010</c:v>
                </c:pt>
                <c:pt idx="2">
                  <c:v>2013</c:v>
                </c:pt>
                <c:pt idx="3">
                  <c:v>2014</c:v>
                </c:pt>
                <c:pt idx="4">
                  <c:v>2015</c:v>
                </c:pt>
                <c:pt idx="5">
                  <c:v>2020</c:v>
                </c:pt>
                <c:pt idx="6">
                  <c:v>2025</c:v>
                </c:pt>
                <c:pt idx="7">
                  <c:v>2030</c:v>
                </c:pt>
              </c:strCache>
            </c:strRef>
          </c:cat>
          <c:val>
            <c:numRef>
              <c:f>HIST!$B$19:$AX$19</c:f>
              <c:numCache>
                <c:formatCode>#,##0.00</c:formatCode>
                <c:ptCount val="8"/>
                <c:pt idx="0">
                  <c:v>756.66245719858989</c:v>
                </c:pt>
                <c:pt idx="1">
                  <c:v>830.37376721930593</c:v>
                </c:pt>
                <c:pt idx="2">
                  <c:v>823.75713688519818</c:v>
                </c:pt>
                <c:pt idx="3">
                  <c:v>834.32974631609352</c:v>
                </c:pt>
                <c:pt idx="4" formatCode="General">
                  <c:v>636.38695425922174</c:v>
                </c:pt>
                <c:pt idx="5" formatCode="General">
                  <c:v>570.71094884048398</c:v>
                </c:pt>
                <c:pt idx="6" formatCode="General">
                  <c:v>538.85002680750245</c:v>
                </c:pt>
                <c:pt idx="7" formatCode="General">
                  <c:v>512.44735725892497</c:v>
                </c:pt>
              </c:numCache>
            </c:numRef>
          </c:val>
        </c:ser>
        <c:dLbls>
          <c:showLegendKey val="0"/>
          <c:showVal val="0"/>
          <c:showCatName val="0"/>
          <c:showSerName val="0"/>
          <c:showPercent val="0"/>
          <c:showBubbleSize val="0"/>
        </c:dLbls>
        <c:gapWidth val="150"/>
        <c:overlap val="100"/>
        <c:axId val="84807040"/>
        <c:axId val="84825216"/>
      </c:barChart>
      <c:lineChart>
        <c:grouping val="standard"/>
        <c:varyColors val="0"/>
        <c:ser>
          <c:idx val="12"/>
          <c:order val="7"/>
          <c:tx>
            <c:strRef>
              <c:f>HIST!$A$24</c:f>
              <c:strCache>
                <c:ptCount val="1"/>
                <c:pt idx="0">
                  <c:v>ne-ETS SEG emisiju mērķis 2020.g. (+17%)</c:v>
                </c:pt>
              </c:strCache>
            </c:strRef>
          </c:tx>
          <c:spPr>
            <a:ln w="50800">
              <a:solidFill>
                <a:srgbClr val="FF0000"/>
              </a:solidFill>
            </a:ln>
          </c:spPr>
          <c:marker>
            <c:symbol val="none"/>
          </c:marker>
          <c:cat>
            <c:strRef>
              <c:f>HIST!$Q$2:$AX$2</c:f>
              <c:strCache>
                <c:ptCount val="8"/>
                <c:pt idx="0">
                  <c:v>2005</c:v>
                </c:pt>
                <c:pt idx="1">
                  <c:v>2010</c:v>
                </c:pt>
                <c:pt idx="2">
                  <c:v>2013</c:v>
                </c:pt>
                <c:pt idx="3">
                  <c:v>2014</c:v>
                </c:pt>
                <c:pt idx="4">
                  <c:v>2015</c:v>
                </c:pt>
                <c:pt idx="5">
                  <c:v>2020</c:v>
                </c:pt>
                <c:pt idx="6">
                  <c:v>2025</c:v>
                </c:pt>
                <c:pt idx="7">
                  <c:v>2030</c:v>
                </c:pt>
              </c:strCache>
            </c:strRef>
          </c:cat>
          <c:val>
            <c:numRef>
              <c:f>HIST!$B$24:$AX$24</c:f>
              <c:numCache>
                <c:formatCode>General</c:formatCode>
                <c:ptCount val="8"/>
                <c:pt idx="2" formatCode="#,##0.00">
                  <c:v>9260.0619999999999</c:v>
                </c:pt>
                <c:pt idx="3" formatCode="#,##0.0">
                  <c:v>9351.2379999999994</c:v>
                </c:pt>
                <c:pt idx="4">
                  <c:v>9442.4150000000009</c:v>
                </c:pt>
                <c:pt idx="5">
                  <c:v>9898.2990000000009</c:v>
                </c:pt>
              </c:numCache>
            </c:numRef>
          </c:val>
          <c:smooth val="0"/>
        </c:ser>
        <c:ser>
          <c:idx val="0"/>
          <c:order val="8"/>
          <c:tx>
            <c:strRef>
              <c:f>HIST!$A$26</c:f>
              <c:strCache>
                <c:ptCount val="1"/>
                <c:pt idx="0">
                  <c:v>iespēj. ne-ETS 2030.g. mērķis (-10%)</c:v>
                </c:pt>
              </c:strCache>
            </c:strRef>
          </c:tx>
          <c:spPr>
            <a:ln w="50800">
              <a:solidFill>
                <a:srgbClr val="FF0000"/>
              </a:solidFill>
              <a:prstDash val="sysDot"/>
            </a:ln>
          </c:spPr>
          <c:marker>
            <c:symbol val="none"/>
          </c:marker>
          <c:cat>
            <c:strRef>
              <c:f>HIST!$Q$2:$AX$2</c:f>
              <c:strCache>
                <c:ptCount val="8"/>
                <c:pt idx="0">
                  <c:v>2005</c:v>
                </c:pt>
                <c:pt idx="1">
                  <c:v>2010</c:v>
                </c:pt>
                <c:pt idx="2">
                  <c:v>2013</c:v>
                </c:pt>
                <c:pt idx="3">
                  <c:v>2014</c:v>
                </c:pt>
                <c:pt idx="4">
                  <c:v>2015</c:v>
                </c:pt>
                <c:pt idx="5">
                  <c:v>2020</c:v>
                </c:pt>
                <c:pt idx="6">
                  <c:v>2025</c:v>
                </c:pt>
                <c:pt idx="7">
                  <c:v>2030</c:v>
                </c:pt>
              </c:strCache>
            </c:strRef>
          </c:cat>
          <c:val>
            <c:numRef>
              <c:f>HIST!$Q$26:$AX$26</c:f>
              <c:numCache>
                <c:formatCode>General</c:formatCode>
                <c:ptCount val="8"/>
                <c:pt idx="5">
                  <c:v>9898.2990000000009</c:v>
                </c:pt>
                <c:pt idx="6">
                  <c:v>8639.9993051573201</c:v>
                </c:pt>
                <c:pt idx="7">
                  <c:v>7673.9573383556944</c:v>
                </c:pt>
              </c:numCache>
            </c:numRef>
          </c:val>
          <c:smooth val="0"/>
        </c:ser>
        <c:ser>
          <c:idx val="1"/>
          <c:order val="9"/>
          <c:tx>
            <c:strRef>
              <c:f>HIST!$A$23</c:f>
              <c:strCache>
                <c:ptCount val="1"/>
                <c:pt idx="0">
                  <c:v>2005.g. ne-ETS SEG emisiju apjoms</c:v>
                </c:pt>
              </c:strCache>
            </c:strRef>
          </c:tx>
          <c:spPr>
            <a:ln w="50800">
              <a:solidFill>
                <a:schemeClr val="tx1"/>
              </a:solidFill>
            </a:ln>
          </c:spPr>
          <c:marker>
            <c:symbol val="none"/>
          </c:marker>
          <c:cat>
            <c:strRef>
              <c:f>HIST!$Q$2:$AX$2</c:f>
              <c:strCache>
                <c:ptCount val="8"/>
                <c:pt idx="0">
                  <c:v>2005</c:v>
                </c:pt>
                <c:pt idx="1">
                  <c:v>2010</c:v>
                </c:pt>
                <c:pt idx="2">
                  <c:v>2013</c:v>
                </c:pt>
                <c:pt idx="3">
                  <c:v>2014</c:v>
                </c:pt>
                <c:pt idx="4">
                  <c:v>2015</c:v>
                </c:pt>
                <c:pt idx="5">
                  <c:v>2020</c:v>
                </c:pt>
                <c:pt idx="6">
                  <c:v>2025</c:v>
                </c:pt>
                <c:pt idx="7">
                  <c:v>2030</c:v>
                </c:pt>
              </c:strCache>
            </c:strRef>
          </c:cat>
          <c:val>
            <c:numRef>
              <c:f>HIST!$Q$23:$AX$23</c:f>
              <c:numCache>
                <c:formatCode>#,##0.0</c:formatCode>
                <c:ptCount val="8"/>
                <c:pt idx="0">
                  <c:v>8526.6192648396609</c:v>
                </c:pt>
                <c:pt idx="1">
                  <c:v>8526.6192648396609</c:v>
                </c:pt>
                <c:pt idx="2">
                  <c:v>8526.6192648396609</c:v>
                </c:pt>
                <c:pt idx="3">
                  <c:v>8526.6192648396609</c:v>
                </c:pt>
                <c:pt idx="4">
                  <c:v>8526.6192648396609</c:v>
                </c:pt>
                <c:pt idx="5">
                  <c:v>8526.6192648396609</c:v>
                </c:pt>
                <c:pt idx="6">
                  <c:v>8526.6192648396609</c:v>
                </c:pt>
                <c:pt idx="7">
                  <c:v>8526.6192648396609</c:v>
                </c:pt>
              </c:numCache>
            </c:numRef>
          </c:val>
          <c:smooth val="0"/>
        </c:ser>
        <c:ser>
          <c:idx val="3"/>
          <c:order val="10"/>
          <c:tx>
            <c:strRef>
              <c:f>HIST!$A$25</c:f>
              <c:strCache>
                <c:ptCount val="1"/>
                <c:pt idx="0">
                  <c:v>atbalstāmais ne-ETS 2030.g. mērķis (0%)</c:v>
                </c:pt>
              </c:strCache>
            </c:strRef>
          </c:tx>
          <c:spPr>
            <a:ln w="50800">
              <a:solidFill>
                <a:srgbClr val="FF0000"/>
              </a:solidFill>
              <a:prstDash val="sysDash"/>
            </a:ln>
          </c:spPr>
          <c:marker>
            <c:symbol val="none"/>
          </c:marker>
          <c:cat>
            <c:strRef>
              <c:f>HIST!$Q$2:$AX$2</c:f>
              <c:strCache>
                <c:ptCount val="8"/>
                <c:pt idx="0">
                  <c:v>2005</c:v>
                </c:pt>
                <c:pt idx="1">
                  <c:v>2010</c:v>
                </c:pt>
                <c:pt idx="2">
                  <c:v>2013</c:v>
                </c:pt>
                <c:pt idx="3">
                  <c:v>2014</c:v>
                </c:pt>
                <c:pt idx="4">
                  <c:v>2015</c:v>
                </c:pt>
                <c:pt idx="5">
                  <c:v>2020</c:v>
                </c:pt>
                <c:pt idx="6">
                  <c:v>2025</c:v>
                </c:pt>
                <c:pt idx="7">
                  <c:v>2030</c:v>
                </c:pt>
              </c:strCache>
            </c:strRef>
          </c:cat>
          <c:val>
            <c:numRef>
              <c:f>HIST!$Q$25:$AX$25</c:f>
              <c:numCache>
                <c:formatCode>General</c:formatCode>
                <c:ptCount val="8"/>
                <c:pt idx="5">
                  <c:v>9898.2990000000009</c:v>
                </c:pt>
                <c:pt idx="6" formatCode="#,##0.0">
                  <c:v>9212.45913241983</c:v>
                </c:pt>
                <c:pt idx="7" formatCode="#,##0.0">
                  <c:v>8526.6192648396609</c:v>
                </c:pt>
              </c:numCache>
            </c:numRef>
          </c:val>
          <c:smooth val="0"/>
        </c:ser>
        <c:dLbls>
          <c:showLegendKey val="0"/>
          <c:showVal val="0"/>
          <c:showCatName val="0"/>
          <c:showSerName val="0"/>
          <c:showPercent val="0"/>
          <c:showBubbleSize val="0"/>
        </c:dLbls>
        <c:marker val="1"/>
        <c:smooth val="0"/>
        <c:axId val="84807040"/>
        <c:axId val="84825216"/>
      </c:lineChart>
      <c:catAx>
        <c:axId val="84807040"/>
        <c:scaling>
          <c:orientation val="minMax"/>
        </c:scaling>
        <c:delete val="0"/>
        <c:axPos val="b"/>
        <c:numFmt formatCode="General" sourceLinked="1"/>
        <c:majorTickMark val="out"/>
        <c:minorTickMark val="none"/>
        <c:tickLblPos val="nextTo"/>
        <c:crossAx val="84825216"/>
        <c:crosses val="autoZero"/>
        <c:auto val="1"/>
        <c:lblAlgn val="ctr"/>
        <c:lblOffset val="100"/>
        <c:noMultiLvlLbl val="0"/>
      </c:catAx>
      <c:valAx>
        <c:axId val="84825216"/>
        <c:scaling>
          <c:orientation val="minMax"/>
        </c:scaling>
        <c:delete val="0"/>
        <c:axPos val="l"/>
        <c:majorGridlines/>
        <c:numFmt formatCode="0" sourceLinked="0"/>
        <c:majorTickMark val="out"/>
        <c:minorTickMark val="none"/>
        <c:tickLblPos val="nextTo"/>
        <c:crossAx val="84807040"/>
        <c:crosses val="autoZero"/>
        <c:crossBetween val="between"/>
      </c:valAx>
    </c:plotArea>
    <c:legend>
      <c:legendPos val="b"/>
      <c:layout>
        <c:manualLayout>
          <c:xMode val="edge"/>
          <c:yMode val="edge"/>
          <c:x val="1.6115600631101363E-2"/>
          <c:y val="0.89727065572239195"/>
          <c:w val="0.97654311879275357"/>
          <c:h val="9.0471000471754034E-2"/>
        </c:manualLayout>
      </c:layout>
      <c:overlay val="0"/>
    </c:legend>
    <c:plotVisOnly val="1"/>
    <c:dispBlanksAs val="gap"/>
    <c:showDLblsOverMax val="0"/>
  </c:chart>
  <c:txPr>
    <a:bodyPr/>
    <a:lstStyle/>
    <a:p>
      <a:pPr>
        <a:defRPr sz="800">
          <a:latin typeface="Times New Roman" panose="02020603050405020304" pitchFamily="18" charset="0"/>
          <a:cs typeface="Times New Roman" panose="02020603050405020304" pitchFamily="18" charset="0"/>
        </a:defRPr>
      </a:pPr>
      <a:endParaRPr lang="lv-LV"/>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lv-LV"/>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lv-LV"/>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lv-LV" noProof="0" smtClean="0"/>
              <a:t>Click to edit Master text styles</a:t>
            </a:r>
          </a:p>
          <a:p>
            <a:pPr lvl="1"/>
            <a:r>
              <a:rPr lang="lv-LV" noProof="0" smtClean="0"/>
              <a:t>Second level</a:t>
            </a:r>
          </a:p>
          <a:p>
            <a:pPr lvl="2"/>
            <a:r>
              <a:rPr lang="lv-LV" noProof="0" smtClean="0"/>
              <a:t>Third level</a:t>
            </a:r>
          </a:p>
          <a:p>
            <a:pPr lvl="3"/>
            <a:r>
              <a:rPr lang="lv-LV" noProof="0" smtClean="0"/>
              <a:t>Fourth level</a:t>
            </a:r>
          </a:p>
          <a:p>
            <a:pPr lvl="4"/>
            <a:r>
              <a:rPr lang="lv-LV"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lv-LV"/>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8411072-24F3-4F4B-ABB2-524DB844E383}" type="slidenum">
              <a:rPr lang="lv-LV"/>
              <a:pPr>
                <a:defRPr/>
              </a:pPr>
              <a:t>‹#›</a:t>
            </a:fld>
            <a:endParaRPr lang="lv-LV"/>
          </a:p>
        </p:txBody>
      </p:sp>
    </p:spTree>
    <p:extLst>
      <p:ext uri="{BB962C8B-B14F-4D97-AF65-F5344CB8AC3E}">
        <p14:creationId xmlns:p14="http://schemas.microsoft.com/office/powerpoint/2010/main" val="854707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lv-LV" dirty="0"/>
          </a:p>
        </p:txBody>
      </p:sp>
      <p:sp>
        <p:nvSpPr>
          <p:cNvPr id="30724" name="Slide Number Placeholder 3"/>
          <p:cNvSpPr>
            <a:spLocks noGrp="1"/>
          </p:cNvSpPr>
          <p:nvPr>
            <p:ph type="sldNum" sz="quarter" idx="5"/>
          </p:nvPr>
        </p:nvSpPr>
        <p:spPr bwMode="auto">
          <a:noFill/>
          <a:ln>
            <a:miter lim="800000"/>
            <a:headEnd/>
            <a:tailEnd/>
          </a:ln>
        </p:spPr>
        <p:txBody>
          <a:bodyPr/>
          <a:lstStyle/>
          <a:p>
            <a:fld id="{2DAD7DE1-CB73-47C5-A30D-0EDEEA2640DA}" type="slidenum">
              <a:rPr lang="lv-LV" altLang="en-US" smtClean="0">
                <a:solidFill>
                  <a:prstClr val="black"/>
                </a:solidFill>
              </a:rPr>
              <a:pPr/>
              <a:t>4</a:t>
            </a:fld>
            <a:endParaRPr lang="lv-LV" altLang="en-US" smtClean="0">
              <a:solidFill>
                <a:prstClr val="black"/>
              </a:solidFill>
            </a:endParaRPr>
          </a:p>
        </p:txBody>
      </p:sp>
    </p:spTree>
    <p:extLst>
      <p:ext uri="{BB962C8B-B14F-4D97-AF65-F5344CB8AC3E}">
        <p14:creationId xmlns:p14="http://schemas.microsoft.com/office/powerpoint/2010/main" val="1001670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4"/>
          <p:cNvSpPr>
            <a:spLocks noChangeArrowheads="1"/>
          </p:cNvSpPr>
          <p:nvPr/>
        </p:nvSpPr>
        <p:spPr bwMode="auto">
          <a:xfrm>
            <a:off x="0" y="4797426"/>
            <a:ext cx="9144000" cy="2060575"/>
          </a:xfrm>
          <a:prstGeom prst="rect">
            <a:avLst/>
          </a:prstGeom>
          <a:blipFill dpi="0" rotWithShape="1">
            <a:blip r:embed="rId2" cstate="print"/>
            <a:srcRect/>
            <a:tile tx="0" ty="0" sx="100000" sy="100000" flip="none" algn="tl"/>
          </a:blipFill>
          <a:ln w="9525">
            <a:noFill/>
            <a:miter lim="800000"/>
            <a:headEnd/>
            <a:tailEnd/>
          </a:ln>
        </p:spPr>
        <p:txBody>
          <a:bodyPr/>
          <a:lstStyle/>
          <a:p>
            <a:pPr>
              <a:defRPr/>
            </a:pPr>
            <a:endParaRPr lang="en-US" sz="2400">
              <a:latin typeface="Times New Roman" pitchFamily="18" charset="0"/>
            </a:endParaRPr>
          </a:p>
        </p:txBody>
      </p:sp>
      <p:sp>
        <p:nvSpPr>
          <p:cNvPr id="5" name="Rectangle 18"/>
          <p:cNvSpPr>
            <a:spLocks noChangeArrowheads="1"/>
          </p:cNvSpPr>
          <p:nvPr/>
        </p:nvSpPr>
        <p:spPr bwMode="auto">
          <a:xfrm>
            <a:off x="1116013" y="256179"/>
            <a:ext cx="6851650" cy="1092607"/>
          </a:xfrm>
          <a:prstGeom prst="rect">
            <a:avLst/>
          </a:prstGeom>
          <a:noFill/>
          <a:ln w="9525">
            <a:noFill/>
            <a:miter lim="800000"/>
            <a:headEnd/>
            <a:tailEnd/>
          </a:ln>
          <a:effectLst/>
        </p:spPr>
        <p:txBody>
          <a:bodyPr anchor="ctr">
            <a:spAutoFit/>
          </a:bodyPr>
          <a:lstStyle/>
          <a:p>
            <a:pPr algn="ctr">
              <a:defRPr/>
            </a:pPr>
            <a:r>
              <a:rPr lang="lv-LV" sz="1600">
                <a:cs typeface="Times New Roman" pitchFamily="18" charset="0"/>
              </a:rPr>
              <a:t>R</a:t>
            </a:r>
            <a:r>
              <a:rPr lang="lv-LV" sz="1600"/>
              <a:t>ī</a:t>
            </a:r>
            <a:r>
              <a:rPr lang="lv-LV" sz="1600">
                <a:cs typeface="Times New Roman" pitchFamily="18" charset="0"/>
              </a:rPr>
              <a:t>gas Tehnisk</a:t>
            </a:r>
            <a:r>
              <a:rPr lang="lv-LV" sz="1600"/>
              <a:t>ā</a:t>
            </a:r>
            <a:r>
              <a:rPr lang="lv-LV" sz="1600">
                <a:cs typeface="Times New Roman" pitchFamily="18" charset="0"/>
              </a:rPr>
              <a:t> universit</a:t>
            </a:r>
            <a:r>
              <a:rPr lang="lv-LV" sz="1600"/>
              <a:t>ā</a:t>
            </a:r>
            <a:r>
              <a:rPr lang="lv-LV" sz="1600">
                <a:cs typeface="Times New Roman" pitchFamily="18" charset="0"/>
              </a:rPr>
              <a:t>te</a:t>
            </a:r>
            <a:endParaRPr lang="lv-LV" sz="1600"/>
          </a:p>
          <a:p>
            <a:pPr algn="ctr" eaLnBrk="0" hangingPunct="0">
              <a:defRPr/>
            </a:pPr>
            <a:r>
              <a:rPr lang="lv-LV" sz="1600">
                <a:cs typeface="Times New Roman" pitchFamily="18" charset="0"/>
              </a:rPr>
              <a:t>Ener</a:t>
            </a:r>
            <a:r>
              <a:rPr lang="lv-LV" sz="1600"/>
              <a:t>ģē</a:t>
            </a:r>
            <a:r>
              <a:rPr lang="lv-LV" sz="1600">
                <a:cs typeface="Times New Roman" pitchFamily="18" charset="0"/>
              </a:rPr>
              <a:t>tikas un elektrotehnikas fakult</a:t>
            </a:r>
            <a:r>
              <a:rPr lang="lv-LV" sz="1600"/>
              <a:t>ā</a:t>
            </a:r>
            <a:r>
              <a:rPr lang="lv-LV" sz="1600">
                <a:cs typeface="Times New Roman" pitchFamily="18" charset="0"/>
              </a:rPr>
              <a:t>te</a:t>
            </a:r>
            <a:endParaRPr lang="lv-LV" sz="1600"/>
          </a:p>
          <a:p>
            <a:pPr algn="ctr" eaLnBrk="0" hangingPunct="0">
              <a:defRPr/>
            </a:pPr>
            <a:r>
              <a:rPr lang="lv-LV" sz="1700" b="1">
                <a:cs typeface="Times New Roman" pitchFamily="18" charset="0"/>
              </a:rPr>
              <a:t>Vides aizsardz</a:t>
            </a:r>
            <a:r>
              <a:rPr lang="lv-LV" sz="1700" b="1"/>
              <a:t>ī</a:t>
            </a:r>
            <a:r>
              <a:rPr lang="lv-LV" sz="1700" b="1">
                <a:cs typeface="Times New Roman" pitchFamily="18" charset="0"/>
              </a:rPr>
              <a:t>bas un siltuma sist</a:t>
            </a:r>
            <a:r>
              <a:rPr lang="lv-LV" sz="1700" b="1"/>
              <a:t>ē</a:t>
            </a:r>
            <a:r>
              <a:rPr lang="lv-LV" sz="1700" b="1">
                <a:cs typeface="Times New Roman" pitchFamily="18" charset="0"/>
              </a:rPr>
              <a:t>mu instit</a:t>
            </a:r>
            <a:r>
              <a:rPr lang="lv-LV" sz="1700" b="1"/>
              <a:t>ū</a:t>
            </a:r>
            <a:r>
              <a:rPr lang="lv-LV" sz="1700" b="1">
                <a:cs typeface="Times New Roman" pitchFamily="18" charset="0"/>
              </a:rPr>
              <a:t>ts</a:t>
            </a:r>
            <a:endParaRPr lang="lv-LV" sz="1700" b="1"/>
          </a:p>
          <a:p>
            <a:pPr algn="ctr" eaLnBrk="0" hangingPunct="0">
              <a:defRPr/>
            </a:pPr>
            <a:r>
              <a:rPr lang="lv-LV" sz="1600">
                <a:cs typeface="Times New Roman" pitchFamily="18" charset="0"/>
              </a:rPr>
              <a:t>www.videszinatne.lv</a:t>
            </a:r>
            <a:endParaRPr lang="lv-LV" sz="1600"/>
          </a:p>
        </p:txBody>
      </p:sp>
      <p:pic>
        <p:nvPicPr>
          <p:cNvPr id="6" name="Picture 19"/>
          <p:cNvPicPr>
            <a:picLocks noChangeAspect="1" noChangeArrowheads="1"/>
          </p:cNvPicPr>
          <p:nvPr/>
        </p:nvPicPr>
        <p:blipFill>
          <a:blip r:embed="rId3" cstate="print"/>
          <a:srcRect l="10866" t="16277" r="50079" b="51120"/>
          <a:stretch>
            <a:fillRect/>
          </a:stretch>
        </p:blipFill>
        <p:spPr bwMode="auto">
          <a:xfrm>
            <a:off x="7092950" y="114300"/>
            <a:ext cx="2051050" cy="1370014"/>
          </a:xfrm>
          <a:prstGeom prst="rect">
            <a:avLst/>
          </a:prstGeom>
          <a:noFill/>
          <a:ln w="9525">
            <a:noFill/>
            <a:miter lim="800000"/>
            <a:headEnd/>
            <a:tailEnd/>
          </a:ln>
        </p:spPr>
      </p:pic>
      <p:pic>
        <p:nvPicPr>
          <p:cNvPr id="7" name="Picture 21" descr="vassi_logo_curved.jpg"/>
          <p:cNvPicPr>
            <a:picLocks noChangeAspect="1"/>
          </p:cNvPicPr>
          <p:nvPr/>
        </p:nvPicPr>
        <p:blipFill>
          <a:blip r:embed="rId4" cstate="print"/>
          <a:srcRect/>
          <a:stretch>
            <a:fillRect/>
          </a:stretch>
        </p:blipFill>
        <p:spPr bwMode="auto">
          <a:xfrm>
            <a:off x="187328" y="214313"/>
            <a:ext cx="1527175" cy="1143000"/>
          </a:xfrm>
          <a:prstGeom prst="rect">
            <a:avLst/>
          </a:prstGeom>
          <a:noFill/>
          <a:ln w="9525">
            <a:noFill/>
            <a:miter lim="800000"/>
            <a:headEnd/>
            <a:tailEnd/>
          </a:ln>
        </p:spPr>
      </p:pic>
      <p:sp>
        <p:nvSpPr>
          <p:cNvPr id="5136" name="Rectangle 16"/>
          <p:cNvSpPr>
            <a:spLocks noGrp="1" noChangeArrowheads="1"/>
          </p:cNvSpPr>
          <p:nvPr>
            <p:ph type="ctrTitle"/>
          </p:nvPr>
        </p:nvSpPr>
        <p:spPr>
          <a:xfrm>
            <a:off x="1619250" y="1628776"/>
            <a:ext cx="6019800" cy="2087563"/>
          </a:xfrm>
        </p:spPr>
        <p:txBody>
          <a:bodyPr/>
          <a:lstStyle>
            <a:lvl1pPr algn="ctr">
              <a:defRPr sz="3600"/>
            </a:lvl1pPr>
          </a:lstStyle>
          <a:p>
            <a:r>
              <a:rPr lang="en-US" smtClean="0"/>
              <a:t>Click to edit Master title style</a:t>
            </a:r>
            <a:endParaRPr lang="lv-LV"/>
          </a:p>
        </p:txBody>
      </p:sp>
      <p:sp>
        <p:nvSpPr>
          <p:cNvPr id="5137" name="Rectangle 17"/>
          <p:cNvSpPr>
            <a:spLocks noGrp="1" noChangeArrowheads="1"/>
          </p:cNvSpPr>
          <p:nvPr>
            <p:ph type="subTitle" idx="1"/>
          </p:nvPr>
        </p:nvSpPr>
        <p:spPr>
          <a:xfrm>
            <a:off x="4140200" y="3716338"/>
            <a:ext cx="4364038" cy="1873250"/>
          </a:xfrm>
        </p:spPr>
        <p:txBody>
          <a:bodyPr/>
          <a:lstStyle>
            <a:lvl1pPr marL="0" indent="0" algn="r">
              <a:buFont typeface="Wingdings" pitchFamily="2" charset="2"/>
              <a:buNone/>
              <a:defRPr sz="2400"/>
            </a:lvl1pPr>
          </a:lstStyle>
          <a:p>
            <a:r>
              <a:rPr lang="en-US" smtClean="0"/>
              <a:t>Click to edit Master subtitle style</a:t>
            </a:r>
            <a:endParaRPr lang="lv-LV"/>
          </a:p>
        </p:txBody>
      </p:sp>
      <p:sp>
        <p:nvSpPr>
          <p:cNvPr id="8" name="Rectangle 13"/>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lv-LV"/>
          </a:p>
        </p:txBody>
      </p:sp>
      <p:sp>
        <p:nvSpPr>
          <p:cNvPr id="9" name="Rectangle 14"/>
          <p:cNvSpPr>
            <a:spLocks noGrp="1" noChangeArrowheads="1"/>
          </p:cNvSpPr>
          <p:nvPr>
            <p:ph type="ftr" sz="quarter" idx="11"/>
          </p:nvPr>
        </p:nvSpPr>
        <p:spPr>
          <a:xfrm>
            <a:off x="3124200" y="6248400"/>
            <a:ext cx="2895600" cy="457200"/>
          </a:xfrm>
        </p:spPr>
        <p:txBody>
          <a:bodyPr/>
          <a:lstStyle>
            <a:lvl1pPr>
              <a:defRPr sz="1200" smtClean="0">
                <a:solidFill>
                  <a:schemeClr val="tx1"/>
                </a:solidFill>
              </a:defRPr>
            </a:lvl1pPr>
          </a:lstStyle>
          <a:p>
            <a:pPr>
              <a:defRPr/>
            </a:pPr>
            <a:endParaRPr lang="lv-LV"/>
          </a:p>
        </p:txBody>
      </p:sp>
      <p:sp>
        <p:nvSpPr>
          <p:cNvPr id="10" name="Rectangle 15"/>
          <p:cNvSpPr>
            <a:spLocks noGrp="1" noChangeArrowheads="1"/>
          </p:cNvSpPr>
          <p:nvPr>
            <p:ph type="sldNum" sz="quarter" idx="12"/>
          </p:nvPr>
        </p:nvSpPr>
        <p:spPr>
          <a:xfrm>
            <a:off x="6553200" y="6248400"/>
            <a:ext cx="2133600" cy="457200"/>
          </a:xfrm>
        </p:spPr>
        <p:txBody>
          <a:bodyPr/>
          <a:lstStyle>
            <a:lvl1pPr>
              <a:defRPr sz="1200" smtClean="0"/>
            </a:lvl1pPr>
          </a:lstStyle>
          <a:p>
            <a:pPr>
              <a:defRPr/>
            </a:pPr>
            <a:fld id="{676CEB71-143E-4629-8F61-D3F9DC7DC607}"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lv-LV"/>
              <a:t>Vides aizsardzības un siltuma sistēmu institūts</a:t>
            </a:r>
          </a:p>
        </p:txBody>
      </p:sp>
      <p:sp>
        <p:nvSpPr>
          <p:cNvPr id="5" name="Rectangle 3"/>
          <p:cNvSpPr>
            <a:spLocks noGrp="1" noChangeArrowheads="1"/>
          </p:cNvSpPr>
          <p:nvPr>
            <p:ph type="sldNum" sz="quarter" idx="11"/>
          </p:nvPr>
        </p:nvSpPr>
        <p:spPr>
          <a:ln/>
        </p:spPr>
        <p:txBody>
          <a:bodyPr/>
          <a:lstStyle>
            <a:lvl1pPr>
              <a:defRPr/>
            </a:lvl1pPr>
          </a:lstStyle>
          <a:p>
            <a:pPr>
              <a:defRPr/>
            </a:pPr>
            <a:fld id="{79EA06C8-60B5-44EA-B3DE-43365F161A00}"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404814"/>
            <a:ext cx="2058988" cy="5761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3" y="404814"/>
            <a:ext cx="6029325" cy="5761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lv-LV"/>
              <a:t>Vides aizsardzības un siltuma sistēmu institūts</a:t>
            </a:r>
          </a:p>
        </p:txBody>
      </p:sp>
      <p:sp>
        <p:nvSpPr>
          <p:cNvPr id="5" name="Rectangle 3"/>
          <p:cNvSpPr>
            <a:spLocks noGrp="1" noChangeArrowheads="1"/>
          </p:cNvSpPr>
          <p:nvPr>
            <p:ph type="sldNum" sz="quarter" idx="11"/>
          </p:nvPr>
        </p:nvSpPr>
        <p:spPr>
          <a:ln/>
        </p:spPr>
        <p:txBody>
          <a:bodyPr/>
          <a:lstStyle>
            <a:lvl1pPr>
              <a:defRPr/>
            </a:lvl1pPr>
          </a:lstStyle>
          <a:p>
            <a:pPr>
              <a:defRPr/>
            </a:pPr>
            <a:fld id="{181B02DD-F7DB-4712-B96B-5ACD1FC43F34}" type="slidenum">
              <a:rPr lang="lv-LV"/>
              <a:pPr>
                <a:defRPr/>
              </a:pPr>
              <a:t>‹#›</a:t>
            </a:fld>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11760" y="4086200"/>
            <a:ext cx="5760640" cy="854968"/>
          </a:xfrm>
        </p:spPr>
        <p:txBody>
          <a:bodyPr/>
          <a:lstStyle>
            <a:lvl1pPr>
              <a:defRPr>
                <a:effectLst>
                  <a:innerShdw blurRad="63500" dist="50800" dir="13500000">
                    <a:prstClr val="black">
                      <a:alpha val="50000"/>
                    </a:prstClr>
                  </a:innerShdw>
                </a:effectLst>
              </a:defRPr>
            </a:lvl1pPr>
          </a:lstStyle>
          <a:p>
            <a:r>
              <a:rPr lang="en-US" dirty="0" smtClean="0"/>
              <a:t>PREZENTĀCIJAS NOSAUKUMS,</a:t>
            </a:r>
            <a:br>
              <a:rPr lang="en-US" dirty="0" smtClean="0"/>
            </a:br>
            <a:r>
              <a:rPr lang="en-US" dirty="0" smtClean="0"/>
              <a:t>JA NEPIECIEŠAMS OTRA RINDA</a:t>
            </a:r>
          </a:p>
        </p:txBody>
      </p:sp>
      <p:sp>
        <p:nvSpPr>
          <p:cNvPr id="15" name="Content Placeholder 14"/>
          <p:cNvSpPr>
            <a:spLocks noGrp="1"/>
          </p:cNvSpPr>
          <p:nvPr>
            <p:ph sz="quarter" idx="10" hasCustomPrompt="1"/>
          </p:nvPr>
        </p:nvSpPr>
        <p:spPr>
          <a:xfrm>
            <a:off x="2411759" y="5013176"/>
            <a:ext cx="5760641" cy="360363"/>
          </a:xfrm>
        </p:spPr>
        <p:txBody>
          <a:bodyPr>
            <a:noAutofit/>
          </a:bodyPr>
          <a:lstStyle>
            <a:lvl1pPr marL="0" indent="0" algn="ctr">
              <a:buNone/>
              <a:defRPr sz="1600">
                <a:effectLst>
                  <a:innerShdw blurRad="63500" dist="50800" dir="13500000">
                    <a:prstClr val="black">
                      <a:alpha val="50000"/>
                    </a:prstClr>
                  </a:innerShdw>
                </a:effectLst>
              </a:defRPr>
            </a:lvl1pPr>
          </a:lstStyle>
          <a:p>
            <a:pPr lvl="0"/>
            <a:r>
              <a:rPr lang="en-US" dirty="0" smtClean="0"/>
              <a:t>(IZSTRĀDĀTĀJS, GADS, CITA INFORMĀCIJA).</a:t>
            </a:r>
          </a:p>
        </p:txBody>
      </p:sp>
      <p:pic>
        <p:nvPicPr>
          <p:cNvPr id="1026" name="Picture 2" descr="C:\Users\Nauris\Finanšu ministrija\FM (LV).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404664"/>
            <a:ext cx="4040775"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2254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CCC3A0-53ED-4FDF-A38E-C60F07C0079F}" type="datetime1">
              <a:rPr lang="lv-LV" smtClean="0">
                <a:solidFill>
                  <a:prstClr val="black">
                    <a:tint val="75000"/>
                  </a:prstClr>
                </a:solidFill>
              </a:rPr>
              <a:pPr/>
              <a:t>10.06.2016</a:t>
            </a:fld>
            <a:endParaRPr lang="lv-LV"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952464FB-6FA6-4E80-ACB1-F4B9846AA373}" type="slidenum">
              <a:rPr lang="lv-LV" smtClean="0">
                <a:solidFill>
                  <a:prstClr val="black">
                    <a:tint val="75000"/>
                  </a:prstClr>
                </a:solidFill>
              </a:rPr>
              <a:pPr/>
              <a:t>‹#›</a:t>
            </a:fld>
            <a:endParaRPr lang="lv-LV">
              <a:solidFill>
                <a:prstClr val="black">
                  <a:tint val="75000"/>
                </a:prstClr>
              </a:solidFill>
            </a:endParaRPr>
          </a:p>
        </p:txBody>
      </p:sp>
      <p:sp>
        <p:nvSpPr>
          <p:cNvPr id="9" name="Content Placeholder 2"/>
          <p:cNvSpPr>
            <a:spLocks noGrp="1"/>
          </p:cNvSpPr>
          <p:nvPr>
            <p:ph idx="1"/>
          </p:nvPr>
        </p:nvSpPr>
        <p:spPr>
          <a:xfrm>
            <a:off x="457200" y="1268760"/>
            <a:ext cx="8229600" cy="4857403"/>
          </a:xfrm>
        </p:spPr>
        <p:txBody>
          <a:bodyPr/>
          <a:lstStyle>
            <a:lvl1pPr>
              <a:defRPr sz="1800"/>
            </a:lvl1pPr>
            <a:lvl2pPr>
              <a:defRPr sz="18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10" name="Title 9"/>
          <p:cNvSpPr>
            <a:spLocks noGrp="1"/>
          </p:cNvSpPr>
          <p:nvPr>
            <p:ph type="title"/>
          </p:nvPr>
        </p:nvSpPr>
        <p:spPr>
          <a:xfrm>
            <a:off x="467544" y="620736"/>
            <a:ext cx="5688632" cy="432000"/>
          </a:xfrm>
        </p:spPr>
        <p:txBody>
          <a:bodyPr>
            <a:normAutofit/>
          </a:bodyPr>
          <a:lstStyle>
            <a:lvl1pPr algn="l">
              <a:defRPr sz="2200" b="1">
                <a:effectLst>
                  <a:innerShdw blurRad="63500" dist="50800" dir="13500000">
                    <a:prstClr val="black">
                      <a:alpha val="50000"/>
                    </a:prstClr>
                  </a:innerShdw>
                </a:effectLst>
              </a:defRPr>
            </a:lvl1pPr>
          </a:lstStyle>
          <a:p>
            <a:r>
              <a:rPr lang="en-US" dirty="0" smtClean="0"/>
              <a:t>Click to edit Master title style</a:t>
            </a:r>
            <a:endParaRPr lang="lv-LV" dirty="0"/>
          </a:p>
        </p:txBody>
      </p:sp>
      <p:pic>
        <p:nvPicPr>
          <p:cNvPr id="11" name="Picture 2" descr="C:\Users\Nauris\Finanšu ministrija\FM (LV).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79169" y="72480"/>
            <a:ext cx="2424467" cy="86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0109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endParaRPr lang="lv-LV">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90DD57D2-E70C-4183-B68C-BA9DEAF0D849}"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713778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endParaRPr lang="lv-LV">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90DD57D2-E70C-4183-B68C-BA9DEAF0D849}"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1531663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lv-LV">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90DD57D2-E70C-4183-B68C-BA9DEAF0D849}"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25680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endParaRPr lang="lv-LV">
              <a:solidFill>
                <a:prstClr val="black">
                  <a:tint val="75000"/>
                </a:prstClr>
              </a:solidFill>
            </a:endParaRPr>
          </a:p>
        </p:txBody>
      </p:sp>
      <p:sp>
        <p:nvSpPr>
          <p:cNvPr id="6" name="Footer Placeholder 5"/>
          <p:cNvSpPr>
            <a:spLocks noGrp="1"/>
          </p:cNvSpPr>
          <p:nvPr>
            <p:ph type="ftr" sz="quarter" idx="11"/>
          </p:nvPr>
        </p:nvSpPr>
        <p:spPr/>
        <p:txBody>
          <a:bodyPr/>
          <a:lstStyle/>
          <a:p>
            <a:endParaRPr lang="lv-LV">
              <a:solidFill>
                <a:prstClr val="black">
                  <a:tint val="75000"/>
                </a:prstClr>
              </a:solidFill>
            </a:endParaRPr>
          </a:p>
        </p:txBody>
      </p:sp>
      <p:sp>
        <p:nvSpPr>
          <p:cNvPr id="7" name="Slide Number Placeholder 6"/>
          <p:cNvSpPr>
            <a:spLocks noGrp="1"/>
          </p:cNvSpPr>
          <p:nvPr>
            <p:ph type="sldNum" sz="quarter" idx="12"/>
          </p:nvPr>
        </p:nvSpPr>
        <p:spPr/>
        <p:txBody>
          <a:bodyPr/>
          <a:lstStyle/>
          <a:p>
            <a:fld id="{90DD57D2-E70C-4183-B68C-BA9DEAF0D849}"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208070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endParaRPr lang="lv-LV">
              <a:solidFill>
                <a:prstClr val="black">
                  <a:tint val="75000"/>
                </a:prstClr>
              </a:solidFill>
            </a:endParaRPr>
          </a:p>
        </p:txBody>
      </p:sp>
      <p:sp>
        <p:nvSpPr>
          <p:cNvPr id="8" name="Footer Placeholder 7"/>
          <p:cNvSpPr>
            <a:spLocks noGrp="1"/>
          </p:cNvSpPr>
          <p:nvPr>
            <p:ph type="ftr" sz="quarter" idx="11"/>
          </p:nvPr>
        </p:nvSpPr>
        <p:spPr/>
        <p:txBody>
          <a:bodyPr/>
          <a:lstStyle/>
          <a:p>
            <a:endParaRPr lang="lv-LV">
              <a:solidFill>
                <a:prstClr val="black">
                  <a:tint val="75000"/>
                </a:prstClr>
              </a:solidFill>
            </a:endParaRPr>
          </a:p>
        </p:txBody>
      </p:sp>
      <p:sp>
        <p:nvSpPr>
          <p:cNvPr id="9" name="Slide Number Placeholder 8"/>
          <p:cNvSpPr>
            <a:spLocks noGrp="1"/>
          </p:cNvSpPr>
          <p:nvPr>
            <p:ph type="sldNum" sz="quarter" idx="12"/>
          </p:nvPr>
        </p:nvSpPr>
        <p:spPr/>
        <p:txBody>
          <a:bodyPr/>
          <a:lstStyle/>
          <a:p>
            <a:fld id="{90DD57D2-E70C-4183-B68C-BA9DEAF0D849}"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48201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endParaRPr lang="lv-LV">
              <a:solidFill>
                <a:prstClr val="black">
                  <a:tint val="75000"/>
                </a:prstClr>
              </a:solidFill>
            </a:endParaRPr>
          </a:p>
        </p:txBody>
      </p:sp>
      <p:sp>
        <p:nvSpPr>
          <p:cNvPr id="4" name="Footer Placeholder 3"/>
          <p:cNvSpPr>
            <a:spLocks noGrp="1"/>
          </p:cNvSpPr>
          <p:nvPr>
            <p:ph type="ftr" sz="quarter" idx="11"/>
          </p:nvPr>
        </p:nvSpPr>
        <p:spPr/>
        <p:txBody>
          <a:bodyPr/>
          <a:lstStyle/>
          <a:p>
            <a:endParaRPr lang="lv-LV">
              <a:solidFill>
                <a:prstClr val="black">
                  <a:tint val="75000"/>
                </a:prstClr>
              </a:solidFill>
            </a:endParaRPr>
          </a:p>
        </p:txBody>
      </p:sp>
      <p:sp>
        <p:nvSpPr>
          <p:cNvPr id="5" name="Slide Number Placeholder 4"/>
          <p:cNvSpPr>
            <a:spLocks noGrp="1"/>
          </p:cNvSpPr>
          <p:nvPr>
            <p:ph type="sldNum" sz="quarter" idx="12"/>
          </p:nvPr>
        </p:nvSpPr>
        <p:spPr/>
        <p:txBody>
          <a:bodyPr/>
          <a:lstStyle/>
          <a:p>
            <a:fld id="{90DD57D2-E70C-4183-B68C-BA9DEAF0D849}"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47181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r>
              <a:rPr lang="lv-LV"/>
              <a:t>Vides aizsardzības un siltuma sistēmu institūts</a:t>
            </a:r>
          </a:p>
        </p:txBody>
      </p:sp>
      <p:sp>
        <p:nvSpPr>
          <p:cNvPr id="5" name="Rectangle 3"/>
          <p:cNvSpPr>
            <a:spLocks noGrp="1" noChangeArrowheads="1"/>
          </p:cNvSpPr>
          <p:nvPr>
            <p:ph type="sldNum" sz="quarter" idx="11"/>
          </p:nvPr>
        </p:nvSpPr>
        <p:spPr>
          <a:ln/>
        </p:spPr>
        <p:txBody>
          <a:bodyPr/>
          <a:lstStyle>
            <a:lvl1pPr>
              <a:defRPr/>
            </a:lvl1pPr>
          </a:lstStyle>
          <a:p>
            <a:pPr>
              <a:defRPr/>
            </a:pPr>
            <a:fld id="{C4ABF7A9-9856-48A6-89DF-1EACDC07317E}" type="slidenum">
              <a:rPr lang="lv-LV"/>
              <a:pPr>
                <a:defRPr/>
              </a:pPr>
              <a:t>‹#›</a:t>
            </a:fld>
            <a:endParaRPr lang="lv-LV"/>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lv-LV">
              <a:solidFill>
                <a:prstClr val="black">
                  <a:tint val="75000"/>
                </a:prstClr>
              </a:solidFill>
            </a:endParaRPr>
          </a:p>
        </p:txBody>
      </p:sp>
      <p:sp>
        <p:nvSpPr>
          <p:cNvPr id="3" name="Footer Placeholder 2"/>
          <p:cNvSpPr>
            <a:spLocks noGrp="1"/>
          </p:cNvSpPr>
          <p:nvPr>
            <p:ph type="ftr" sz="quarter" idx="11"/>
          </p:nvPr>
        </p:nvSpPr>
        <p:spPr/>
        <p:txBody>
          <a:bodyPr/>
          <a:lstStyle/>
          <a:p>
            <a:endParaRPr lang="lv-LV">
              <a:solidFill>
                <a:prstClr val="black">
                  <a:tint val="75000"/>
                </a:prstClr>
              </a:solidFill>
            </a:endParaRPr>
          </a:p>
        </p:txBody>
      </p:sp>
      <p:sp>
        <p:nvSpPr>
          <p:cNvPr id="4" name="Slide Number Placeholder 3"/>
          <p:cNvSpPr>
            <a:spLocks noGrp="1"/>
          </p:cNvSpPr>
          <p:nvPr>
            <p:ph type="sldNum" sz="quarter" idx="12"/>
          </p:nvPr>
        </p:nvSpPr>
        <p:spPr/>
        <p:txBody>
          <a:bodyPr/>
          <a:lstStyle/>
          <a:p>
            <a:fld id="{90DD57D2-E70C-4183-B68C-BA9DEAF0D849}"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877230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lv-LV">
              <a:solidFill>
                <a:prstClr val="black">
                  <a:tint val="75000"/>
                </a:prstClr>
              </a:solidFill>
            </a:endParaRPr>
          </a:p>
        </p:txBody>
      </p:sp>
      <p:sp>
        <p:nvSpPr>
          <p:cNvPr id="6" name="Footer Placeholder 5"/>
          <p:cNvSpPr>
            <a:spLocks noGrp="1"/>
          </p:cNvSpPr>
          <p:nvPr>
            <p:ph type="ftr" sz="quarter" idx="11"/>
          </p:nvPr>
        </p:nvSpPr>
        <p:spPr/>
        <p:txBody>
          <a:bodyPr/>
          <a:lstStyle/>
          <a:p>
            <a:endParaRPr lang="lv-LV">
              <a:solidFill>
                <a:prstClr val="black">
                  <a:tint val="75000"/>
                </a:prstClr>
              </a:solidFill>
            </a:endParaRPr>
          </a:p>
        </p:txBody>
      </p:sp>
      <p:sp>
        <p:nvSpPr>
          <p:cNvPr id="7" name="Slide Number Placeholder 6"/>
          <p:cNvSpPr>
            <a:spLocks noGrp="1"/>
          </p:cNvSpPr>
          <p:nvPr>
            <p:ph type="sldNum" sz="quarter" idx="12"/>
          </p:nvPr>
        </p:nvSpPr>
        <p:spPr/>
        <p:txBody>
          <a:bodyPr/>
          <a:lstStyle/>
          <a:p>
            <a:fld id="{90DD57D2-E70C-4183-B68C-BA9DEAF0D849}"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2820080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lv-LV">
              <a:solidFill>
                <a:prstClr val="black">
                  <a:tint val="75000"/>
                </a:prstClr>
              </a:solidFill>
            </a:endParaRPr>
          </a:p>
        </p:txBody>
      </p:sp>
      <p:sp>
        <p:nvSpPr>
          <p:cNvPr id="6" name="Footer Placeholder 5"/>
          <p:cNvSpPr>
            <a:spLocks noGrp="1"/>
          </p:cNvSpPr>
          <p:nvPr>
            <p:ph type="ftr" sz="quarter" idx="11"/>
          </p:nvPr>
        </p:nvSpPr>
        <p:spPr/>
        <p:txBody>
          <a:bodyPr/>
          <a:lstStyle/>
          <a:p>
            <a:endParaRPr lang="lv-LV">
              <a:solidFill>
                <a:prstClr val="black">
                  <a:tint val="75000"/>
                </a:prstClr>
              </a:solidFill>
            </a:endParaRPr>
          </a:p>
        </p:txBody>
      </p:sp>
      <p:sp>
        <p:nvSpPr>
          <p:cNvPr id="7" name="Slide Number Placeholder 6"/>
          <p:cNvSpPr>
            <a:spLocks noGrp="1"/>
          </p:cNvSpPr>
          <p:nvPr>
            <p:ph type="sldNum" sz="quarter" idx="12"/>
          </p:nvPr>
        </p:nvSpPr>
        <p:spPr/>
        <p:txBody>
          <a:bodyPr/>
          <a:lstStyle/>
          <a:p>
            <a:fld id="{90DD57D2-E70C-4183-B68C-BA9DEAF0D849}"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1676170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endParaRPr lang="lv-LV">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90DD57D2-E70C-4183-B68C-BA9DEAF0D849}"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63331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endParaRPr lang="lv-LV">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90DD57D2-E70C-4183-B68C-BA9DEAF0D849}"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806331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682875" y="0"/>
            <a:ext cx="3778250" cy="4165600"/>
          </a:xfrm>
          <a:prstGeom prst="rect">
            <a:avLst/>
          </a:prstGeom>
          <a:noFill/>
          <a:ln w="9525">
            <a:noFill/>
            <a:miter lim="800000"/>
            <a:headEnd/>
            <a:tailEnd/>
          </a:ln>
        </p:spPr>
      </p:pic>
      <p:pic>
        <p:nvPicPr>
          <p:cNvPr id="6" name="Picture 7"/>
          <p:cNvPicPr>
            <a:picLocks noChangeAspect="1"/>
          </p:cNvPicPr>
          <p:nvPr userDrawn="1"/>
        </p:nvPicPr>
        <p:blipFill>
          <a:blip r:embed="rId3" cstate="print"/>
          <a:srcRect/>
          <a:stretch>
            <a:fillRect/>
          </a:stretch>
        </p:blipFill>
        <p:spPr bwMode="auto">
          <a:xfrm>
            <a:off x="0" y="6621463"/>
            <a:ext cx="9144000" cy="246062"/>
          </a:xfrm>
          <a:prstGeom prst="rect">
            <a:avLst/>
          </a:prstGeom>
          <a:noFill/>
          <a:ln w="9525">
            <a:noFill/>
            <a:miter lim="800000"/>
            <a:headEnd/>
            <a:tailEnd/>
          </a:ln>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864789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6621463"/>
            <a:ext cx="9144000" cy="246062"/>
          </a:xfrm>
          <a:prstGeom prst="rect">
            <a:avLst/>
          </a:prstGeom>
          <a:noFill/>
          <a:ln w="9525">
            <a:noFill/>
            <a:miter lim="800000"/>
            <a:headEnd/>
            <a:tailEnd/>
          </a:ln>
        </p:spPr>
      </p:pic>
      <p:pic>
        <p:nvPicPr>
          <p:cNvPr id="5" name="Picture 6"/>
          <p:cNvPicPr>
            <a:picLocks noChangeAspect="1"/>
          </p:cNvPicPr>
          <p:nvPr userDrawn="1"/>
        </p:nvPicPr>
        <p:blipFill>
          <a:blip r:embed="rId3" cstate="print"/>
          <a:srcRect/>
          <a:stretch>
            <a:fillRect/>
          </a:stretch>
        </p:blipFill>
        <p:spPr bwMode="auto">
          <a:xfrm>
            <a:off x="2682875" y="0"/>
            <a:ext cx="3778250" cy="4165600"/>
          </a:xfrm>
          <a:prstGeom prst="rect">
            <a:avLst/>
          </a:prstGeom>
          <a:noFill/>
          <a:ln w="9525">
            <a:noFill/>
            <a:miter lim="800000"/>
            <a:headEnd/>
            <a:tailEnd/>
          </a:ln>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115662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7" name="Slide Number Placeholder 22"/>
          <p:cNvSpPr>
            <a:spLocks noGrp="1"/>
          </p:cNvSpPr>
          <p:nvPr>
            <p:ph type="sldNum" sz="quarter" idx="13"/>
          </p:nvPr>
        </p:nvSpPr>
        <p:spPr>
          <a:xfrm>
            <a:off x="8748464" y="44624"/>
            <a:ext cx="304800" cy="304800"/>
          </a:xfrm>
        </p:spPr>
        <p:txBody>
          <a:bodyPr/>
          <a:lstStyle>
            <a:lvl1pPr>
              <a:defRPr sz="1000">
                <a:latin typeface="Verdana" pitchFamily="34" charset="0"/>
              </a:defRPr>
            </a:lvl1pPr>
          </a:lstStyle>
          <a:p>
            <a:fld id="{4868915F-0EC9-479F-84A0-37EA8EA8925A}"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76428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7" name="Slide Number Placeholder 22"/>
          <p:cNvSpPr>
            <a:spLocks noGrp="1"/>
          </p:cNvSpPr>
          <p:nvPr>
            <p:ph type="sldNum" sz="quarter" idx="13"/>
          </p:nvPr>
        </p:nvSpPr>
        <p:spPr>
          <a:xfrm>
            <a:off x="8748464" y="44624"/>
            <a:ext cx="304800" cy="304800"/>
          </a:xfrm>
        </p:spPr>
        <p:txBody>
          <a:bodyPr/>
          <a:lstStyle>
            <a:lvl1pPr>
              <a:defRPr sz="1000">
                <a:latin typeface="Verdana" pitchFamily="34" charset="0"/>
              </a:defRPr>
            </a:lvl1pPr>
          </a:lstStyle>
          <a:p>
            <a:fld id="{4868915F-0EC9-479F-84A0-37EA8EA8925A}"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39221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7" name="Slide Number Placeholder 22"/>
          <p:cNvSpPr>
            <a:spLocks noGrp="1"/>
          </p:cNvSpPr>
          <p:nvPr>
            <p:ph type="sldNum" sz="quarter" idx="13"/>
          </p:nvPr>
        </p:nvSpPr>
        <p:spPr>
          <a:xfrm>
            <a:off x="8604448" y="44624"/>
            <a:ext cx="430088" cy="304800"/>
          </a:xfrm>
        </p:spPr>
        <p:txBody>
          <a:bodyPr/>
          <a:lstStyle>
            <a:lvl1pPr>
              <a:defRPr sz="1000">
                <a:latin typeface="Verdana" pitchFamily="34" charset="0"/>
              </a:defRPr>
            </a:lvl1pPr>
          </a:lstStyle>
          <a:p>
            <a:pPr>
              <a:defRPr/>
            </a:pPr>
            <a:fld id="{E23E3D7C-4493-41D6-9948-C2107ED51532}"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597703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lv-LV"/>
              <a:t>Vides aizsardzības un siltuma sistēmu institūts</a:t>
            </a:r>
          </a:p>
        </p:txBody>
      </p:sp>
      <p:sp>
        <p:nvSpPr>
          <p:cNvPr id="5" name="Rectangle 3"/>
          <p:cNvSpPr>
            <a:spLocks noGrp="1" noChangeArrowheads="1"/>
          </p:cNvSpPr>
          <p:nvPr>
            <p:ph type="sldNum" sz="quarter" idx="11"/>
          </p:nvPr>
        </p:nvSpPr>
        <p:spPr>
          <a:ln/>
        </p:spPr>
        <p:txBody>
          <a:bodyPr/>
          <a:lstStyle>
            <a:lvl1pPr>
              <a:defRPr/>
            </a:lvl1pPr>
          </a:lstStyle>
          <a:p>
            <a:pPr>
              <a:defRPr/>
            </a:pPr>
            <a:fld id="{9C81802D-62E2-4043-8ED9-A0D778536393}" type="slidenum">
              <a:rPr lang="lv-LV"/>
              <a:pPr>
                <a:defRPr/>
              </a:pPr>
              <a:t>‹#›</a:t>
            </a:fld>
            <a:endParaRPr lang="lv-LV"/>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7" name="Slide Number Placeholder 22"/>
          <p:cNvSpPr>
            <a:spLocks noGrp="1"/>
          </p:cNvSpPr>
          <p:nvPr>
            <p:ph type="sldNum" sz="quarter" idx="13"/>
          </p:nvPr>
        </p:nvSpPr>
        <p:spPr>
          <a:xfrm>
            <a:off x="8748464" y="44624"/>
            <a:ext cx="304800" cy="304800"/>
          </a:xfrm>
        </p:spPr>
        <p:txBody>
          <a:bodyPr/>
          <a:lstStyle>
            <a:lvl1pPr>
              <a:defRPr sz="1000">
                <a:latin typeface="Verdana" pitchFamily="34" charset="0"/>
              </a:defRPr>
            </a:lvl1pPr>
          </a:lstStyle>
          <a:p>
            <a:fld id="{55F423D5-6E8B-4CC9-9774-84843CFD1D96}"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606342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4868915F-0EC9-479F-84A0-37EA8EA8925A}"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73703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5" name="Slide Number Placeholder 22"/>
          <p:cNvSpPr>
            <a:spLocks noGrp="1"/>
          </p:cNvSpPr>
          <p:nvPr>
            <p:ph type="sldNum" sz="quarter" idx="10"/>
          </p:nvPr>
        </p:nvSpPr>
        <p:spPr>
          <a:xfrm>
            <a:off x="8748713" y="44450"/>
            <a:ext cx="304800" cy="304800"/>
          </a:xfrm>
        </p:spPr>
        <p:txBody>
          <a:bodyPr/>
          <a:lstStyle>
            <a:lvl1pPr>
              <a:defRPr sz="1000">
                <a:latin typeface="Verdana" pitchFamily="34" charset="0"/>
              </a:defRPr>
            </a:lvl1pPr>
          </a:lstStyle>
          <a:p>
            <a:pPr>
              <a:defRPr/>
            </a:pPr>
            <a:fld id="{4BE122E9-FA03-4C44-A661-EB7358CA77A2}"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107493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CB07E077-234A-486A-A392-9989B4605039}"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244864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430088" cy="304800"/>
          </a:xfrm>
        </p:spPr>
        <p:txBody>
          <a:bodyPr/>
          <a:lstStyle>
            <a:lvl1pPr>
              <a:defRPr sz="1000">
                <a:latin typeface="Verdana" pitchFamily="34" charset="0"/>
              </a:defRPr>
            </a:lvl1pPr>
          </a:lstStyle>
          <a:p>
            <a:fld id="{E7DF0337-2A95-4AA3-AC19-93854817A1E5}"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41735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4314"/>
            <a:ext cx="40386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4314"/>
            <a:ext cx="40386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lv-LV"/>
              <a:t>Vides aizsardzības un siltuma sistēmu institūts</a:t>
            </a:r>
          </a:p>
        </p:txBody>
      </p:sp>
      <p:sp>
        <p:nvSpPr>
          <p:cNvPr id="6" name="Rectangle 3"/>
          <p:cNvSpPr>
            <a:spLocks noGrp="1" noChangeArrowheads="1"/>
          </p:cNvSpPr>
          <p:nvPr>
            <p:ph type="sldNum" sz="quarter" idx="11"/>
          </p:nvPr>
        </p:nvSpPr>
        <p:spPr>
          <a:ln/>
        </p:spPr>
        <p:txBody>
          <a:bodyPr/>
          <a:lstStyle>
            <a:lvl1pPr>
              <a:defRPr/>
            </a:lvl1pPr>
          </a:lstStyle>
          <a:p>
            <a:pPr>
              <a:defRPr/>
            </a:pPr>
            <a:fld id="{6471C746-3140-4CCB-9794-E3DC0FE264B9}"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lv-LV"/>
              <a:t>Vides aizsardzības un siltuma sistēmu institūts</a:t>
            </a:r>
          </a:p>
        </p:txBody>
      </p:sp>
      <p:sp>
        <p:nvSpPr>
          <p:cNvPr id="8" name="Rectangle 3"/>
          <p:cNvSpPr>
            <a:spLocks noGrp="1" noChangeArrowheads="1"/>
          </p:cNvSpPr>
          <p:nvPr>
            <p:ph type="sldNum" sz="quarter" idx="11"/>
          </p:nvPr>
        </p:nvSpPr>
        <p:spPr>
          <a:ln/>
        </p:spPr>
        <p:txBody>
          <a:bodyPr/>
          <a:lstStyle>
            <a:lvl1pPr>
              <a:defRPr/>
            </a:lvl1pPr>
          </a:lstStyle>
          <a:p>
            <a:pPr>
              <a:defRPr/>
            </a:pPr>
            <a:fld id="{64620A2A-4491-49F1-88E1-26749F0469B4}"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lv-LV"/>
              <a:t>Vides aizsardzības un siltuma sistēmu institūts</a:t>
            </a:r>
          </a:p>
        </p:txBody>
      </p:sp>
      <p:sp>
        <p:nvSpPr>
          <p:cNvPr id="4" name="Rectangle 3"/>
          <p:cNvSpPr>
            <a:spLocks noGrp="1" noChangeArrowheads="1"/>
          </p:cNvSpPr>
          <p:nvPr>
            <p:ph type="sldNum" sz="quarter" idx="11"/>
          </p:nvPr>
        </p:nvSpPr>
        <p:spPr>
          <a:ln/>
        </p:spPr>
        <p:txBody>
          <a:bodyPr/>
          <a:lstStyle>
            <a:lvl1pPr>
              <a:defRPr/>
            </a:lvl1pPr>
          </a:lstStyle>
          <a:p>
            <a:pPr>
              <a:defRPr/>
            </a:pPr>
            <a:fld id="{2F6F0637-E507-42ED-A21E-C02EA8C4A121}"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lv-LV"/>
              <a:t>Vides aizsardzības un siltuma sistēmu institūts</a:t>
            </a:r>
          </a:p>
        </p:txBody>
      </p:sp>
      <p:sp>
        <p:nvSpPr>
          <p:cNvPr id="3" name="Rectangle 3"/>
          <p:cNvSpPr>
            <a:spLocks noGrp="1" noChangeArrowheads="1"/>
          </p:cNvSpPr>
          <p:nvPr>
            <p:ph type="sldNum" sz="quarter" idx="11"/>
          </p:nvPr>
        </p:nvSpPr>
        <p:spPr>
          <a:ln/>
        </p:spPr>
        <p:txBody>
          <a:bodyPr/>
          <a:lstStyle>
            <a:lvl1pPr>
              <a:defRPr/>
            </a:lvl1pPr>
          </a:lstStyle>
          <a:p>
            <a:pPr>
              <a:defRPr/>
            </a:pPr>
            <a:fld id="{68CABAC8-572E-40E4-9249-D5FB2464826D}"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lv-LV"/>
              <a:t>Vides aizsardzības un siltuma sistēmu institūts</a:t>
            </a:r>
          </a:p>
        </p:txBody>
      </p:sp>
      <p:sp>
        <p:nvSpPr>
          <p:cNvPr id="6" name="Rectangle 3"/>
          <p:cNvSpPr>
            <a:spLocks noGrp="1" noChangeArrowheads="1"/>
          </p:cNvSpPr>
          <p:nvPr>
            <p:ph type="sldNum" sz="quarter" idx="11"/>
          </p:nvPr>
        </p:nvSpPr>
        <p:spPr>
          <a:ln/>
        </p:spPr>
        <p:txBody>
          <a:bodyPr/>
          <a:lstStyle>
            <a:lvl1pPr>
              <a:defRPr/>
            </a:lvl1pPr>
          </a:lstStyle>
          <a:p>
            <a:pPr>
              <a:defRPr/>
            </a:pPr>
            <a:fld id="{119B2FD8-E71F-4566-8312-72117F1EF042}"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lv-LV"/>
              <a:t>Vides aizsardzības un siltuma sistēmu institūts</a:t>
            </a:r>
          </a:p>
        </p:txBody>
      </p:sp>
      <p:sp>
        <p:nvSpPr>
          <p:cNvPr id="6" name="Rectangle 3"/>
          <p:cNvSpPr>
            <a:spLocks noGrp="1" noChangeArrowheads="1"/>
          </p:cNvSpPr>
          <p:nvPr>
            <p:ph type="sldNum" sz="quarter" idx="11"/>
          </p:nvPr>
        </p:nvSpPr>
        <p:spPr>
          <a:ln/>
        </p:spPr>
        <p:txBody>
          <a:bodyPr/>
          <a:lstStyle>
            <a:lvl1pPr>
              <a:defRPr/>
            </a:lvl1pPr>
          </a:lstStyle>
          <a:p>
            <a:pPr>
              <a:defRPr/>
            </a:pPr>
            <a:fld id="{64E7A3B6-F3D1-4B9B-BBD0-4356C4D73E09}"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0"/>
          <p:cNvGrpSpPr>
            <a:grpSpLocks/>
          </p:cNvGrpSpPr>
          <p:nvPr/>
        </p:nvGrpSpPr>
        <p:grpSpPr bwMode="auto">
          <a:xfrm>
            <a:off x="0" y="2"/>
            <a:ext cx="9144000" cy="546100"/>
            <a:chOff x="0" y="0"/>
            <a:chExt cx="5760" cy="344"/>
          </a:xfrm>
        </p:grpSpPr>
        <p:sp>
          <p:nvSpPr>
            <p:cNvPr id="4117" name="Rectangle 21"/>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4118" name="Rectangle 22"/>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pitchFamily="18" charset="0"/>
              </a:endParaRPr>
            </a:p>
          </p:txBody>
        </p:sp>
        <p:sp>
          <p:nvSpPr>
            <p:cNvPr id="4119" name="Rectangle 23"/>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4120" name="Rectangle 24"/>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4121" name="Rectangle 25"/>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4122" name="Rectangle 26"/>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4123" name="Rectangle 27"/>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4124" name="Rectangle 28"/>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4125" name="Rectangle 29"/>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grpSp>
      <p:sp>
        <p:nvSpPr>
          <p:cNvPr id="4098" name="Rectangle 2"/>
          <p:cNvSpPr>
            <a:spLocks noGrp="1" noChangeArrowheads="1"/>
          </p:cNvSpPr>
          <p:nvPr>
            <p:ph type="ftr" sz="quarter" idx="3"/>
          </p:nvPr>
        </p:nvSpPr>
        <p:spPr bwMode="auto">
          <a:xfrm>
            <a:off x="2700341" y="6308725"/>
            <a:ext cx="39592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solidFill>
                  <a:schemeClr val="bg2"/>
                </a:solidFill>
              </a:defRPr>
            </a:lvl1pPr>
          </a:lstStyle>
          <a:p>
            <a:pPr>
              <a:defRPr/>
            </a:pPr>
            <a:r>
              <a:rPr lang="lv-LV"/>
              <a:t>Vides aizsardzības un siltuma sistēmu institūts</a:t>
            </a:r>
          </a:p>
        </p:txBody>
      </p:sp>
      <p:sp>
        <p:nvSpPr>
          <p:cNvPr id="1028" name="Rectangle 14"/>
          <p:cNvSpPr>
            <a:spLocks noGrp="1" noChangeArrowheads="1"/>
          </p:cNvSpPr>
          <p:nvPr>
            <p:ph type="title"/>
          </p:nvPr>
        </p:nvSpPr>
        <p:spPr bwMode="auto">
          <a:xfrm>
            <a:off x="468313" y="404813"/>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lv-LV" smtClean="0"/>
          </a:p>
        </p:txBody>
      </p:sp>
      <p:sp>
        <p:nvSpPr>
          <p:cNvPr id="1029" name="Rectangle 15"/>
          <p:cNvSpPr>
            <a:spLocks noGrp="1" noChangeArrowheads="1"/>
          </p:cNvSpPr>
          <p:nvPr>
            <p:ph type="body" idx="1"/>
          </p:nvPr>
        </p:nvSpPr>
        <p:spPr bwMode="auto">
          <a:xfrm>
            <a:off x="457200" y="1484314"/>
            <a:ext cx="8229600" cy="4681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smtClean="0"/>
          </a:p>
        </p:txBody>
      </p:sp>
      <p:sp>
        <p:nvSpPr>
          <p:cNvPr id="4099" name="Rectangle 3"/>
          <p:cNvSpPr>
            <a:spLocks noGrp="1" noChangeArrowheads="1"/>
          </p:cNvSpPr>
          <p:nvPr>
            <p:ph type="sldNum" sz="quarter" idx="4"/>
          </p:nvPr>
        </p:nvSpPr>
        <p:spPr bwMode="auto">
          <a:xfrm>
            <a:off x="6877050" y="163515"/>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Arial Black" pitchFamily="34" charset="0"/>
              </a:defRPr>
            </a:lvl1pPr>
          </a:lstStyle>
          <a:p>
            <a:pPr>
              <a:defRPr/>
            </a:pPr>
            <a:fld id="{8C9CEDD2-FB98-4149-B021-7DAB1D855A4D}" type="slidenum">
              <a:rPr lang="lv-LV"/>
              <a:pPr>
                <a:defRPr/>
              </a:pPr>
              <a:t>‹#›</a:t>
            </a:fld>
            <a:endParaRPr lang="lv-LV"/>
          </a:p>
        </p:txBody>
      </p:sp>
      <p:pic>
        <p:nvPicPr>
          <p:cNvPr id="1031" name="Picture 18"/>
          <p:cNvPicPr>
            <a:picLocks noChangeAspect="1" noChangeArrowheads="1"/>
          </p:cNvPicPr>
          <p:nvPr/>
        </p:nvPicPr>
        <p:blipFill>
          <a:blip r:embed="rId13" cstate="print"/>
          <a:srcRect/>
          <a:stretch>
            <a:fillRect/>
          </a:stretch>
        </p:blipFill>
        <p:spPr bwMode="auto">
          <a:xfrm>
            <a:off x="107950" y="6237290"/>
            <a:ext cx="863600" cy="576263"/>
          </a:xfrm>
          <a:prstGeom prst="rect">
            <a:avLst/>
          </a:prstGeom>
          <a:noFill/>
          <a:ln w="9525">
            <a:noFill/>
            <a:miter lim="800000"/>
            <a:headEnd/>
            <a:tailEnd/>
          </a:ln>
        </p:spPr>
      </p:pic>
      <p:pic>
        <p:nvPicPr>
          <p:cNvPr id="1032" name="Picture 19"/>
          <p:cNvPicPr>
            <a:picLocks noChangeAspect="1" noChangeArrowheads="1"/>
          </p:cNvPicPr>
          <p:nvPr/>
        </p:nvPicPr>
        <p:blipFill>
          <a:blip r:embed="rId14" cstate="print"/>
          <a:srcRect l="10866" t="16277" r="50079" b="51120"/>
          <a:stretch>
            <a:fillRect/>
          </a:stretch>
        </p:blipFill>
        <p:spPr bwMode="auto">
          <a:xfrm>
            <a:off x="8101016" y="6189665"/>
            <a:ext cx="935037" cy="623887"/>
          </a:xfrm>
          <a:prstGeom prst="rect">
            <a:avLst/>
          </a:prstGeom>
          <a:noFill/>
          <a:ln w="9525">
            <a:noFill/>
            <a:miter lim="800000"/>
            <a:headEnd/>
            <a:tailEnd/>
          </a:ln>
        </p:spPr>
      </p:pic>
      <p:sp>
        <p:nvSpPr>
          <p:cNvPr id="4126" name="Line 30"/>
          <p:cNvSpPr>
            <a:spLocks noChangeShapeType="1"/>
          </p:cNvSpPr>
          <p:nvPr/>
        </p:nvSpPr>
        <p:spPr bwMode="auto">
          <a:xfrm>
            <a:off x="1042988" y="6453188"/>
            <a:ext cx="6985000" cy="0"/>
          </a:xfrm>
          <a:prstGeom prst="line">
            <a:avLst/>
          </a:prstGeom>
          <a:noFill/>
          <a:ln w="22225">
            <a:solidFill>
              <a:srgbClr val="006600"/>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fontAlgn="base">
        <a:spcBef>
          <a:spcPct val="0"/>
        </a:spcBef>
        <a:spcAft>
          <a:spcPct val="0"/>
        </a:spcAft>
        <a:defRPr sz="3300" b="1">
          <a:solidFill>
            <a:schemeClr val="tx1"/>
          </a:solidFill>
          <a:latin typeface="+mj-lt"/>
          <a:ea typeface="+mj-ea"/>
          <a:cs typeface="+mj-cs"/>
        </a:defRPr>
      </a:lvl1pPr>
      <a:lvl2pPr algn="l" rtl="0" fontAlgn="base">
        <a:spcBef>
          <a:spcPct val="0"/>
        </a:spcBef>
        <a:spcAft>
          <a:spcPct val="0"/>
        </a:spcAft>
        <a:defRPr sz="3300" b="1">
          <a:solidFill>
            <a:schemeClr val="tx1"/>
          </a:solidFill>
          <a:latin typeface="Arial" charset="0"/>
        </a:defRPr>
      </a:lvl2pPr>
      <a:lvl3pPr algn="l" rtl="0" fontAlgn="base">
        <a:spcBef>
          <a:spcPct val="0"/>
        </a:spcBef>
        <a:spcAft>
          <a:spcPct val="0"/>
        </a:spcAft>
        <a:defRPr sz="3300" b="1">
          <a:solidFill>
            <a:schemeClr val="tx1"/>
          </a:solidFill>
          <a:latin typeface="Arial" charset="0"/>
        </a:defRPr>
      </a:lvl3pPr>
      <a:lvl4pPr algn="l" rtl="0" fontAlgn="base">
        <a:spcBef>
          <a:spcPct val="0"/>
        </a:spcBef>
        <a:spcAft>
          <a:spcPct val="0"/>
        </a:spcAft>
        <a:defRPr sz="3300" b="1">
          <a:solidFill>
            <a:schemeClr val="tx1"/>
          </a:solidFill>
          <a:latin typeface="Arial" charset="0"/>
        </a:defRPr>
      </a:lvl4pPr>
      <a:lvl5pPr algn="l" rtl="0" fontAlgn="base">
        <a:spcBef>
          <a:spcPct val="0"/>
        </a:spcBef>
        <a:spcAft>
          <a:spcPct val="0"/>
        </a:spcAft>
        <a:defRPr sz="3300" b="1">
          <a:solidFill>
            <a:schemeClr val="tx1"/>
          </a:solidFill>
          <a:latin typeface="Arial" charset="0"/>
        </a:defRPr>
      </a:lvl5pPr>
      <a:lvl6pPr marL="457200" algn="l" rtl="0" eaLnBrk="1" fontAlgn="base" hangingPunct="1">
        <a:spcBef>
          <a:spcPct val="0"/>
        </a:spcBef>
        <a:spcAft>
          <a:spcPct val="0"/>
        </a:spcAft>
        <a:defRPr sz="3300" b="1">
          <a:solidFill>
            <a:schemeClr val="tx1"/>
          </a:solidFill>
          <a:latin typeface="Arial" charset="0"/>
        </a:defRPr>
      </a:lvl6pPr>
      <a:lvl7pPr marL="914400" algn="l" rtl="0" eaLnBrk="1" fontAlgn="base" hangingPunct="1">
        <a:spcBef>
          <a:spcPct val="0"/>
        </a:spcBef>
        <a:spcAft>
          <a:spcPct val="0"/>
        </a:spcAft>
        <a:defRPr sz="3300" b="1">
          <a:solidFill>
            <a:schemeClr val="tx1"/>
          </a:solidFill>
          <a:latin typeface="Arial" charset="0"/>
        </a:defRPr>
      </a:lvl7pPr>
      <a:lvl8pPr marL="1371600" algn="l" rtl="0" eaLnBrk="1" fontAlgn="base" hangingPunct="1">
        <a:spcBef>
          <a:spcPct val="0"/>
        </a:spcBef>
        <a:spcAft>
          <a:spcPct val="0"/>
        </a:spcAft>
        <a:defRPr sz="3300" b="1">
          <a:solidFill>
            <a:schemeClr val="tx1"/>
          </a:solidFill>
          <a:latin typeface="Arial" charset="0"/>
        </a:defRPr>
      </a:lvl8pPr>
      <a:lvl9pPr marL="1828800" algn="l" rtl="0" eaLnBrk="1" fontAlgn="base" hangingPunct="1">
        <a:spcBef>
          <a:spcPct val="0"/>
        </a:spcBef>
        <a:spcAft>
          <a:spcPct val="0"/>
        </a:spcAft>
        <a:defRPr sz="3300" b="1">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4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lv-LV"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D8C7BF9-A571-444A-ACCA-0AB53835E271}" type="datetime1">
              <a:rPr lang="lv-LV" smtClean="0">
                <a:solidFill>
                  <a:prstClr val="black">
                    <a:tint val="75000"/>
                  </a:prstClr>
                </a:solidFill>
                <a:latin typeface="Franklin Gothic Book"/>
              </a:rPr>
              <a:pPr fontAlgn="auto">
                <a:spcBef>
                  <a:spcPts val="0"/>
                </a:spcBef>
                <a:spcAft>
                  <a:spcPts val="0"/>
                </a:spcAft>
              </a:pPr>
              <a:t>10.06.2016</a:t>
            </a:fld>
            <a:endParaRPr lang="lv-LV">
              <a:solidFill>
                <a:prstClr val="black">
                  <a:tint val="75000"/>
                </a:prstClr>
              </a:solidFill>
              <a:latin typeface="Franklin Gothic Book"/>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lv-LV">
              <a:solidFill>
                <a:prstClr val="black">
                  <a:tint val="75000"/>
                </a:prstClr>
              </a:solidFill>
              <a:latin typeface="Franklin Gothic Book"/>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52464FB-6FA6-4E80-ACB1-F4B9846AA373}" type="slidenum">
              <a:rPr lang="lv-LV" smtClean="0">
                <a:solidFill>
                  <a:prstClr val="black">
                    <a:tint val="75000"/>
                  </a:prstClr>
                </a:solidFill>
                <a:latin typeface="Franklin Gothic Book"/>
              </a:rPr>
              <a:pPr fontAlgn="auto">
                <a:spcBef>
                  <a:spcPts val="0"/>
                </a:spcBef>
                <a:spcAft>
                  <a:spcPts val="0"/>
                </a:spcAft>
              </a:pPr>
              <a:t>‹#›</a:t>
            </a:fld>
            <a:endParaRPr lang="lv-LV">
              <a:solidFill>
                <a:prstClr val="black">
                  <a:tint val="75000"/>
                </a:prstClr>
              </a:solidFill>
              <a:latin typeface="Franklin Gothic Book"/>
            </a:endParaRPr>
          </a:p>
        </p:txBody>
      </p:sp>
    </p:spTree>
    <p:extLst>
      <p:ext uri="{BB962C8B-B14F-4D97-AF65-F5344CB8AC3E}">
        <p14:creationId xmlns:p14="http://schemas.microsoft.com/office/powerpoint/2010/main" val="1809029358"/>
      </p:ext>
    </p:extLst>
  </p:cSld>
  <p:clrMap bg1="lt1" tx1="dk1" bg2="lt2" tx2="dk2" accent1="accent1" accent2="accent2" accent3="accent3" accent4="accent4" accent5="accent5" accent6="accent6" hlink="hlink" folHlink="folHlink"/>
  <p:sldLayoutIdLst>
    <p:sldLayoutId id="2147483694" r:id="rId1"/>
    <p:sldLayoutId id="2147483695" r:id="rId2"/>
  </p:sldLayoutIdLst>
  <p:timing>
    <p:tnLst>
      <p:par>
        <p:cTn id="1" dur="indefinite" restart="never" nodeType="tmRoot"/>
      </p:par>
    </p:tnLst>
  </p:timing>
  <p:hf hdr="0" ftr="0"/>
  <p:txStyles>
    <p:titleStyle>
      <a:lvl1pPr algn="ctr" defTabSz="914400" rtl="0" eaLnBrk="1" latinLnBrk="0" hangingPunct="1">
        <a:spcBef>
          <a:spcPct val="0"/>
        </a:spcBef>
        <a:buNone/>
        <a:defRPr sz="2600" kern="1200">
          <a:solidFill>
            <a:srgbClr val="D3900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lv-LV">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lv-LV">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0DD57D2-E70C-4183-B68C-BA9DEAF0D849}" type="slidenum">
              <a:rPr lang="lv-LV" smtClean="0">
                <a:solidFill>
                  <a:prstClr val="black">
                    <a:tint val="75000"/>
                  </a:prstClr>
                </a:solidFill>
                <a:latin typeface="Calibri"/>
              </a:rPr>
              <a:pPr fontAlgn="auto">
                <a:spcBef>
                  <a:spcPts val="0"/>
                </a:spcBef>
                <a:spcAft>
                  <a:spcPts val="0"/>
                </a:spcAft>
              </a:pPr>
              <a:t>‹#›</a:t>
            </a:fld>
            <a:endParaRPr lang="lv-LV">
              <a:solidFill>
                <a:prstClr val="black">
                  <a:tint val="75000"/>
                </a:prstClr>
              </a:solidFill>
              <a:latin typeface="Calibri"/>
            </a:endParaRPr>
          </a:p>
        </p:txBody>
      </p:sp>
    </p:spTree>
    <p:extLst>
      <p:ext uri="{BB962C8B-B14F-4D97-AF65-F5344CB8AC3E}">
        <p14:creationId xmlns:p14="http://schemas.microsoft.com/office/powerpoint/2010/main" val="37069262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hyperlink" Target="https://www.zm.gov.lv/public/ck/files/Lauksaimniecibas_prognozes_2050_gads.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b="0" dirty="0"/>
              <a:t/>
            </a:r>
            <a:br>
              <a:rPr lang="lv-LV" b="0" dirty="0"/>
            </a:br>
            <a:r>
              <a:rPr lang="lv-LV" b="0" dirty="0"/>
              <a:t> </a:t>
            </a:r>
            <a:r>
              <a:rPr lang="lv-LV" dirty="0"/>
              <a:t>Latvijas klimata politika un ilgtspējīgas attīstības mērķi</a:t>
            </a:r>
            <a:r>
              <a:rPr lang="lv-LV" b="0" dirty="0"/>
              <a:t>	</a:t>
            </a:r>
          </a:p>
        </p:txBody>
      </p:sp>
      <p:sp>
        <p:nvSpPr>
          <p:cNvPr id="3" name="Subtitle 2"/>
          <p:cNvSpPr>
            <a:spLocks noGrp="1"/>
          </p:cNvSpPr>
          <p:nvPr>
            <p:ph type="subTitle" idx="1"/>
          </p:nvPr>
        </p:nvSpPr>
        <p:spPr/>
        <p:txBody>
          <a:bodyPr/>
          <a:lstStyle/>
          <a:p>
            <a:endParaRPr lang="lv-LV" dirty="0" smtClean="0"/>
          </a:p>
          <a:p>
            <a:r>
              <a:rPr lang="lv-LV" dirty="0" smtClean="0"/>
              <a:t>Einārs </a:t>
            </a:r>
            <a:r>
              <a:rPr lang="lv-LV" dirty="0" err="1" smtClean="0"/>
              <a:t>Cilinskis</a:t>
            </a:r>
            <a:endParaRPr lang="lv-LV" dirty="0"/>
          </a:p>
        </p:txBody>
      </p:sp>
    </p:spTree>
    <p:extLst>
      <p:ext uri="{BB962C8B-B14F-4D97-AF65-F5344CB8AC3E}">
        <p14:creationId xmlns:p14="http://schemas.microsoft.com/office/powerpoint/2010/main" val="1715876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NAP stratēģiskie mērķi</a:t>
            </a:r>
            <a:endParaRPr lang="lv-LV" dirty="0"/>
          </a:p>
        </p:txBody>
      </p:sp>
      <p:sp>
        <p:nvSpPr>
          <p:cNvPr id="4" name="Footer Placeholder 3"/>
          <p:cNvSpPr>
            <a:spLocks noGrp="1"/>
          </p:cNvSpPr>
          <p:nvPr>
            <p:ph type="ftr" sz="quarter" idx="10"/>
          </p:nvPr>
        </p:nvSpPr>
        <p:spPr/>
        <p:txBody>
          <a:bodyPr/>
          <a:lstStyle/>
          <a:p>
            <a:pPr>
              <a:defRPr/>
            </a:pPr>
            <a:r>
              <a:rPr lang="lv-LV" smtClean="0">
                <a:solidFill>
                  <a:srgbClr val="336600"/>
                </a:solidFill>
              </a:rPr>
              <a:t>Vides aizsardzības un siltuma sistēmu institūts</a:t>
            </a:r>
            <a:endParaRPr lang="lv-LV">
              <a:solidFill>
                <a:srgbClr val="336600"/>
              </a:solidFill>
            </a:endParaRPr>
          </a:p>
        </p:txBody>
      </p:sp>
      <p:sp>
        <p:nvSpPr>
          <p:cNvPr id="5" name="Slide Number Placeholder 4"/>
          <p:cNvSpPr>
            <a:spLocks noGrp="1"/>
          </p:cNvSpPr>
          <p:nvPr>
            <p:ph type="sldNum" sz="quarter" idx="11"/>
          </p:nvPr>
        </p:nvSpPr>
        <p:spPr/>
        <p:txBody>
          <a:bodyPr/>
          <a:lstStyle/>
          <a:p>
            <a:pPr>
              <a:defRPr/>
            </a:pPr>
            <a:fld id="{C4ABF7A9-9856-48A6-89DF-1EACDC07317E}" type="slidenum">
              <a:rPr lang="lv-LV" smtClean="0">
                <a:solidFill>
                  <a:srgbClr val="003300"/>
                </a:solidFill>
              </a:rPr>
              <a:pPr>
                <a:defRPr/>
              </a:pPr>
              <a:t>2</a:t>
            </a:fld>
            <a:endParaRPr lang="lv-LV">
              <a:solidFill>
                <a:srgbClr val="003300"/>
              </a:solidFill>
            </a:endParaRPr>
          </a:p>
        </p:txBody>
      </p:sp>
      <p:pic>
        <p:nvPicPr>
          <p:cNvPr id="6" name="Content Placeholder 5" descr="http://likumi.lv/wwwraksti/2013/006/BILDES/SP_NAP/NAP-PIEL_1_075.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553369"/>
            <a:ext cx="5715000" cy="4543425"/>
          </a:xfrm>
          <a:prstGeom prst="rect">
            <a:avLst/>
          </a:prstGeom>
          <a:noFill/>
          <a:ln>
            <a:noFill/>
          </a:ln>
        </p:spPr>
      </p:pic>
    </p:spTree>
    <p:extLst>
      <p:ext uri="{BB962C8B-B14F-4D97-AF65-F5344CB8AC3E}">
        <p14:creationId xmlns:p14="http://schemas.microsoft.com/office/powerpoint/2010/main" val="3541738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NAP stratēģiskie indikatori</a:t>
            </a:r>
            <a:endParaRPr lang="lv-LV" dirty="0"/>
          </a:p>
        </p:txBody>
      </p:sp>
      <p:sp>
        <p:nvSpPr>
          <p:cNvPr id="3" name="Content Placeholder 2"/>
          <p:cNvSpPr>
            <a:spLocks noGrp="1"/>
          </p:cNvSpPr>
          <p:nvPr>
            <p:ph idx="1"/>
          </p:nvPr>
        </p:nvSpPr>
        <p:spPr/>
        <p:txBody>
          <a:bodyPr/>
          <a:lstStyle/>
          <a:p>
            <a:pPr marL="0" indent="0">
              <a:buNone/>
            </a:pPr>
            <a:r>
              <a:rPr lang="lv-LV" dirty="0" smtClean="0"/>
              <a:t>1</a:t>
            </a:r>
            <a:r>
              <a:rPr lang="lv-LV" dirty="0"/>
              <a:t>) </a:t>
            </a:r>
            <a:r>
              <a:rPr lang="lv-LV" b="1" dirty="0" smtClean="0"/>
              <a:t>IKP </a:t>
            </a:r>
            <a:r>
              <a:rPr lang="lv-LV" b="1" dirty="0"/>
              <a:t>uz vienu iedzīvotāju pēc pirktspējas paritātes līmeņa </a:t>
            </a:r>
            <a:r>
              <a:rPr lang="lv-LV" dirty="0"/>
              <a:t>ir rādītājs, ar ko salīdzina dažādu valstu iedzīvotāju reālo labklājības līmeni un ekonomikas izaugsmes </a:t>
            </a:r>
            <a:r>
              <a:rPr lang="lv-LV" dirty="0" smtClean="0"/>
              <a:t>ātrumu;</a:t>
            </a:r>
            <a:r>
              <a:rPr lang="lv-LV" dirty="0"/>
              <a:t/>
            </a:r>
            <a:br>
              <a:rPr lang="lv-LV" dirty="0"/>
            </a:br>
            <a:r>
              <a:rPr lang="lv-LV" dirty="0"/>
              <a:t>2) </a:t>
            </a:r>
            <a:r>
              <a:rPr lang="lv-LV" b="1" dirty="0"/>
              <a:t>Summārais ienākumu nevienlīdzības S80/S20 kvintiļu attiecības indekss </a:t>
            </a:r>
            <a:r>
              <a:rPr lang="lv-LV" dirty="0"/>
              <a:t>raksturo ienākumu nevienlīdzību un sabiedrības noslāņošanos. </a:t>
            </a:r>
            <a:br>
              <a:rPr lang="lv-LV" dirty="0"/>
            </a:br>
            <a:r>
              <a:rPr lang="lv-LV" dirty="0"/>
              <a:t>3) </a:t>
            </a:r>
            <a:r>
              <a:rPr lang="lv-LV" b="1" dirty="0"/>
              <a:t>Iedzīvotāju skaita izmaiņas - dabiskais pieaugums</a:t>
            </a:r>
            <a:r>
              <a:rPr lang="lv-LV" dirty="0"/>
              <a:t/>
            </a:r>
            <a:br>
              <a:rPr lang="lv-LV" dirty="0"/>
            </a:br>
            <a:endParaRPr lang="lv-LV" dirty="0"/>
          </a:p>
        </p:txBody>
      </p:sp>
      <p:sp>
        <p:nvSpPr>
          <p:cNvPr id="4" name="Footer Placeholder 3"/>
          <p:cNvSpPr>
            <a:spLocks noGrp="1"/>
          </p:cNvSpPr>
          <p:nvPr>
            <p:ph type="ftr" sz="quarter" idx="10"/>
          </p:nvPr>
        </p:nvSpPr>
        <p:spPr/>
        <p:txBody>
          <a:bodyPr/>
          <a:lstStyle/>
          <a:p>
            <a:pPr>
              <a:defRPr/>
            </a:pPr>
            <a:r>
              <a:rPr lang="lv-LV" smtClean="0">
                <a:solidFill>
                  <a:srgbClr val="336600"/>
                </a:solidFill>
              </a:rPr>
              <a:t>Vides aizsardzības un siltuma sistēmu institūts</a:t>
            </a:r>
            <a:endParaRPr lang="lv-LV">
              <a:solidFill>
                <a:srgbClr val="336600"/>
              </a:solidFill>
            </a:endParaRPr>
          </a:p>
        </p:txBody>
      </p:sp>
      <p:sp>
        <p:nvSpPr>
          <p:cNvPr id="5" name="Slide Number Placeholder 4"/>
          <p:cNvSpPr>
            <a:spLocks noGrp="1"/>
          </p:cNvSpPr>
          <p:nvPr>
            <p:ph type="sldNum" sz="quarter" idx="11"/>
          </p:nvPr>
        </p:nvSpPr>
        <p:spPr/>
        <p:txBody>
          <a:bodyPr/>
          <a:lstStyle/>
          <a:p>
            <a:pPr>
              <a:defRPr/>
            </a:pPr>
            <a:fld id="{C4ABF7A9-9856-48A6-89DF-1EACDC07317E}" type="slidenum">
              <a:rPr lang="lv-LV" smtClean="0">
                <a:solidFill>
                  <a:srgbClr val="003300"/>
                </a:solidFill>
              </a:rPr>
              <a:pPr>
                <a:defRPr/>
              </a:pPr>
              <a:t>3</a:t>
            </a:fld>
            <a:endParaRPr lang="lv-LV">
              <a:solidFill>
                <a:srgbClr val="003300"/>
              </a:solidFill>
            </a:endParaRPr>
          </a:p>
        </p:txBody>
      </p:sp>
    </p:spTree>
    <p:extLst>
      <p:ext uri="{BB962C8B-B14F-4D97-AF65-F5344CB8AC3E}">
        <p14:creationId xmlns:p14="http://schemas.microsoft.com/office/powerpoint/2010/main" val="415679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873974669"/>
              </p:ext>
            </p:extLst>
          </p:nvPr>
        </p:nvGraphicFramePr>
        <p:xfrm>
          <a:off x="-5085" y="1555927"/>
          <a:ext cx="9149085" cy="5095876"/>
        </p:xfrm>
        <a:graphic>
          <a:graphicData uri="http://schemas.openxmlformats.org/drawingml/2006/chart">
            <c:chart xmlns:c="http://schemas.openxmlformats.org/drawingml/2006/chart" xmlns:r="http://schemas.openxmlformats.org/officeDocument/2006/relationships" r:id="rId3"/>
          </a:graphicData>
        </a:graphic>
      </p:graphicFrame>
      <p:sp>
        <p:nvSpPr>
          <p:cNvPr id="12291" name="Content Placeholder 2"/>
          <p:cNvSpPr>
            <a:spLocks noGrp="1"/>
          </p:cNvSpPr>
          <p:nvPr>
            <p:ph idx="1"/>
          </p:nvPr>
        </p:nvSpPr>
        <p:spPr>
          <a:xfrm>
            <a:off x="602829" y="1867311"/>
            <a:ext cx="8136904" cy="4491879"/>
          </a:xfrm>
        </p:spPr>
        <p:txBody>
          <a:bodyPr>
            <a:normAutofit/>
          </a:bodyPr>
          <a:lstStyle/>
          <a:p>
            <a:pPr marL="266700" indent="-266700" algn="just">
              <a:buFont typeface="Arial" pitchFamily="34" charset="0"/>
              <a:buChar char="•"/>
            </a:pPr>
            <a:endParaRPr lang="lv-LV" sz="1800" dirty="0" smtClean="0"/>
          </a:p>
          <a:p>
            <a:pPr marL="285750" indent="-285750">
              <a:lnSpc>
                <a:spcPct val="110000"/>
              </a:lnSpc>
              <a:spcBef>
                <a:spcPts val="600"/>
              </a:spcBef>
              <a:buFont typeface="Wingdings" pitchFamily="2" charset="2"/>
              <a:buChar char="§"/>
            </a:pPr>
            <a:endParaRPr lang="lv-LV" altLang="en-US" sz="1600" dirty="0" smtClean="0"/>
          </a:p>
        </p:txBody>
      </p:sp>
      <p:sp>
        <p:nvSpPr>
          <p:cNvPr id="12" name="Title 1"/>
          <p:cNvSpPr>
            <a:spLocks noGrp="1"/>
          </p:cNvSpPr>
          <p:nvPr>
            <p:ph type="title"/>
          </p:nvPr>
        </p:nvSpPr>
        <p:spPr>
          <a:xfrm>
            <a:off x="2051720" y="244659"/>
            <a:ext cx="4032448" cy="1230252"/>
          </a:xfrm>
        </p:spPr>
        <p:txBody>
          <a:bodyPr>
            <a:noAutofit/>
          </a:bodyPr>
          <a:lstStyle/>
          <a:p>
            <a:r>
              <a:rPr lang="lv-LV" altLang="en-US" dirty="0">
                <a:solidFill>
                  <a:srgbClr val="096722"/>
                </a:solidFill>
              </a:rPr>
              <a:t>Latvijas </a:t>
            </a:r>
            <a:r>
              <a:rPr lang="lv-LV" altLang="en-US" dirty="0" smtClean="0">
                <a:solidFill>
                  <a:srgbClr val="096722"/>
                </a:solidFill>
              </a:rPr>
              <a:t>ne-ETS SEG emisijas un to prognozes </a:t>
            </a:r>
            <a:r>
              <a:rPr lang="lv-LV" altLang="en-US" sz="1800" dirty="0" smtClean="0">
                <a:solidFill>
                  <a:srgbClr val="096722"/>
                </a:solidFill>
              </a:rPr>
              <a:t>(</a:t>
            </a:r>
            <a:r>
              <a:rPr lang="lv-LV" altLang="en-US" sz="1800" dirty="0" err="1" smtClean="0">
                <a:solidFill>
                  <a:srgbClr val="096722"/>
                </a:solidFill>
              </a:rPr>
              <a:t>kt</a:t>
            </a:r>
            <a:r>
              <a:rPr lang="lv-LV" altLang="en-US" sz="1800" dirty="0" smtClean="0">
                <a:solidFill>
                  <a:srgbClr val="096722"/>
                </a:solidFill>
              </a:rPr>
              <a:t> CO</a:t>
            </a:r>
            <a:r>
              <a:rPr lang="lv-LV" altLang="en-US" sz="1800" baseline="-25000" dirty="0" smtClean="0">
                <a:solidFill>
                  <a:srgbClr val="096722"/>
                </a:solidFill>
              </a:rPr>
              <a:t>2</a:t>
            </a:r>
            <a:r>
              <a:rPr lang="lv-LV" altLang="en-US" sz="1800" dirty="0" smtClean="0">
                <a:solidFill>
                  <a:srgbClr val="096722"/>
                </a:solidFill>
              </a:rPr>
              <a:t> </a:t>
            </a:r>
            <a:r>
              <a:rPr lang="lv-LV" altLang="en-US" sz="1800" dirty="0" err="1" smtClean="0">
                <a:solidFill>
                  <a:srgbClr val="096722"/>
                </a:solidFill>
              </a:rPr>
              <a:t>ekv</a:t>
            </a:r>
            <a:r>
              <a:rPr lang="lv-LV" altLang="en-US" sz="1800" dirty="0" smtClean="0">
                <a:solidFill>
                  <a:srgbClr val="096722"/>
                </a:solidFill>
              </a:rPr>
              <a:t>.)</a:t>
            </a:r>
            <a:endParaRPr lang="lv-LV" altLang="en-US" dirty="0">
              <a:solidFill>
                <a:srgbClr val="096722"/>
              </a:solidFill>
            </a:endParaRPr>
          </a:p>
        </p:txBody>
      </p:sp>
      <p:sp>
        <p:nvSpPr>
          <p:cNvPr id="8" name="Cloud 7"/>
          <p:cNvSpPr/>
          <p:nvPr/>
        </p:nvSpPr>
        <p:spPr>
          <a:xfrm>
            <a:off x="5716598" y="18762"/>
            <a:ext cx="3365326" cy="1682046"/>
          </a:xfrm>
          <a:prstGeom prst="cloud">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52513" fontAlgn="auto">
              <a:spcBef>
                <a:spcPts val="0"/>
              </a:spcBef>
              <a:spcAft>
                <a:spcPts val="0"/>
              </a:spcAft>
            </a:pPr>
            <a:r>
              <a:rPr lang="lv-LV" sz="1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2020. </a:t>
            </a:r>
            <a:r>
              <a:rPr lang="lv-LV" sz="1200" b="1" dirty="0">
                <a:solidFill>
                  <a:prstClr val="black"/>
                </a:solidFill>
                <a:latin typeface="Verdana" panose="020B0604030504040204" pitchFamily="34" charset="0"/>
                <a:ea typeface="Verdana" panose="020B0604030504040204" pitchFamily="34" charset="0"/>
                <a:cs typeface="Verdana" panose="020B0604030504040204" pitchFamily="34" charset="0"/>
              </a:rPr>
              <a:t>g</a:t>
            </a:r>
            <a:r>
              <a:rPr lang="lv-LV" sz="1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ada mērķi visticamāk izpildīsim, </a:t>
            </a:r>
            <a:r>
              <a:rPr lang="lv-LV" sz="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taču</a:t>
            </a:r>
            <a:r>
              <a:rPr lang="lv-LV" sz="1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lv-LV" sz="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potenciālā 2030.gada mērķa izpildei būs nepieciešami papildus  un jauni pasākumi.</a:t>
            </a:r>
            <a:endParaRPr lang="lv-LV"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 name="Oval Callout 1"/>
          <p:cNvSpPr/>
          <p:nvPr/>
        </p:nvSpPr>
        <p:spPr>
          <a:xfrm>
            <a:off x="4888505" y="1555927"/>
            <a:ext cx="1656185" cy="792088"/>
          </a:xfrm>
          <a:prstGeom prst="wedgeEllipseCallout">
            <a:avLst>
              <a:gd name="adj1" fmla="val 36462"/>
              <a:gd name="adj2" fmla="val 47253"/>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r>
              <a:rPr lang="lv-LV" b="1" dirty="0" smtClean="0">
                <a:solidFill>
                  <a:srgbClr val="FF0000"/>
                </a:solidFill>
              </a:rPr>
              <a:t>+7% no 2005.gada</a:t>
            </a:r>
            <a:endParaRPr lang="lv-LV" b="1" dirty="0">
              <a:solidFill>
                <a:srgbClr val="FF0000"/>
              </a:solidFill>
            </a:endParaRPr>
          </a:p>
        </p:txBody>
      </p:sp>
      <p:sp>
        <p:nvSpPr>
          <p:cNvPr id="10" name="Rectangle 9"/>
          <p:cNvSpPr/>
          <p:nvPr/>
        </p:nvSpPr>
        <p:spPr>
          <a:xfrm>
            <a:off x="-33025" y="6615506"/>
            <a:ext cx="9144000" cy="246221"/>
          </a:xfrm>
          <a:prstGeom prst="rect">
            <a:avLst/>
          </a:prstGeom>
        </p:spPr>
        <p:txBody>
          <a:bodyPr wrap="square">
            <a:spAutoFit/>
          </a:bodyPr>
          <a:lstStyle/>
          <a:p>
            <a:pPr fontAlgn="auto">
              <a:spcBef>
                <a:spcPts val="0"/>
              </a:spcBef>
              <a:spcAft>
                <a:spcPts val="0"/>
              </a:spcAft>
            </a:pPr>
            <a:r>
              <a:rPr lang="lv-LV" sz="1000" dirty="0">
                <a:solidFill>
                  <a:prstClr val="black"/>
                </a:solidFill>
                <a:latin typeface="Calibri"/>
                <a:ea typeface="Times New Roman" panose="02020603050405020304" pitchFamily="18" charset="0"/>
              </a:rPr>
              <a:t>Datu avots: 2016.gada </a:t>
            </a:r>
            <a:r>
              <a:rPr lang="lv-LV" sz="1000" dirty="0" smtClean="0">
                <a:solidFill>
                  <a:prstClr val="black"/>
                </a:solidFill>
                <a:latin typeface="Calibri"/>
                <a:ea typeface="Times New Roman" panose="02020603050405020304" pitchFamily="18" charset="0"/>
              </a:rPr>
              <a:t>15.martā EK iesniegtā SEG inventarizācija, 2015.gada jūlijā EK iesniegtais ziņojums par prognozēm, politiku un pasākumiem </a:t>
            </a:r>
            <a:endParaRPr lang="lv-LV" sz="1000" dirty="0">
              <a:solidFill>
                <a:prstClr val="black"/>
              </a:solidFill>
              <a:latin typeface="Calibri"/>
            </a:endParaRPr>
          </a:p>
        </p:txBody>
      </p:sp>
      <p:sp>
        <p:nvSpPr>
          <p:cNvPr id="11" name="Oval Callout 10"/>
          <p:cNvSpPr/>
          <p:nvPr/>
        </p:nvSpPr>
        <p:spPr>
          <a:xfrm>
            <a:off x="7236296" y="1555927"/>
            <a:ext cx="1656185" cy="792088"/>
          </a:xfrm>
          <a:prstGeom prst="wedgeEllipseCallout">
            <a:avLst>
              <a:gd name="adj1" fmla="val 24482"/>
              <a:gd name="adj2" fmla="val 55966"/>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r>
              <a:rPr lang="lv-LV" b="1" dirty="0" smtClean="0">
                <a:solidFill>
                  <a:srgbClr val="FF0000"/>
                </a:solidFill>
              </a:rPr>
              <a:t>+16% no 2005.gada</a:t>
            </a:r>
            <a:endParaRPr lang="lv-LV" b="1" dirty="0">
              <a:solidFill>
                <a:srgbClr val="FF0000"/>
              </a:solidFill>
            </a:endParaRPr>
          </a:p>
        </p:txBody>
      </p:sp>
    </p:spTree>
    <p:extLst>
      <p:ext uri="{BB962C8B-B14F-4D97-AF65-F5344CB8AC3E}">
        <p14:creationId xmlns:p14="http://schemas.microsoft.com/office/powerpoint/2010/main" val="1469979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Lauksaimniecības sektora analīze</a:t>
            </a:r>
            <a:endParaRPr lang="lv-LV" dirty="0"/>
          </a:p>
        </p:txBody>
      </p:sp>
      <p:sp>
        <p:nvSpPr>
          <p:cNvPr id="3" name="Content Placeholder 2"/>
          <p:cNvSpPr>
            <a:spLocks noGrp="1"/>
          </p:cNvSpPr>
          <p:nvPr>
            <p:ph idx="1"/>
          </p:nvPr>
        </p:nvSpPr>
        <p:spPr/>
        <p:txBody>
          <a:bodyPr/>
          <a:lstStyle/>
          <a:p>
            <a:pPr marL="0" indent="0">
              <a:buNone/>
            </a:pPr>
            <a:r>
              <a:rPr lang="lv-LV" dirty="0" smtClean="0"/>
              <a:t>Attīstot </a:t>
            </a:r>
            <a:r>
              <a:rPr lang="lv-LV" dirty="0"/>
              <a:t>lauksaimniecisko ražošanu attiecībā pret 2005. gadu, kopējās nozares SEG emisijas </a:t>
            </a:r>
            <a:r>
              <a:rPr lang="lv-LV" dirty="0" smtClean="0"/>
              <a:t>palielielināsies:</a:t>
            </a:r>
          </a:p>
          <a:p>
            <a:r>
              <a:rPr lang="lv-LV" dirty="0" smtClean="0"/>
              <a:t> </a:t>
            </a:r>
            <a:r>
              <a:rPr lang="lv-LV" dirty="0"/>
              <a:t>līdz 34% (23% ar papildus pasākumiem) 2020. </a:t>
            </a:r>
            <a:r>
              <a:rPr lang="lv-LV" dirty="0" smtClean="0"/>
              <a:t>gadā; </a:t>
            </a:r>
          </a:p>
          <a:p>
            <a:r>
              <a:rPr lang="lv-LV" dirty="0" smtClean="0"/>
              <a:t>līdz </a:t>
            </a:r>
            <a:r>
              <a:rPr lang="lv-LV" dirty="0"/>
              <a:t>59% (41% ar papildus pasākumiem) 2030. </a:t>
            </a:r>
            <a:r>
              <a:rPr lang="lv-LV" dirty="0" smtClean="0"/>
              <a:t>gadā;</a:t>
            </a:r>
          </a:p>
          <a:p>
            <a:pPr marL="0" indent="0">
              <a:buNone/>
            </a:pPr>
            <a:r>
              <a:rPr lang="lv-LV" dirty="0" smtClean="0">
                <a:hlinkClick r:id="rId2"/>
              </a:rPr>
              <a:t>https</a:t>
            </a:r>
            <a:r>
              <a:rPr lang="lv-LV" dirty="0">
                <a:hlinkClick r:id="rId2"/>
              </a:rPr>
              <a:t>://</a:t>
            </a:r>
            <a:r>
              <a:rPr lang="lv-LV" dirty="0" smtClean="0">
                <a:hlinkClick r:id="rId2"/>
              </a:rPr>
              <a:t>www.zm.gov.lv/public/ck/files/Lauksaimniecibas_prognozes_2050_gads.pdf</a:t>
            </a:r>
            <a:r>
              <a:rPr lang="lv-LV" dirty="0" smtClean="0"/>
              <a:t> (ZM, LLU 1.12.2015)</a:t>
            </a:r>
          </a:p>
          <a:p>
            <a:pPr marL="0" indent="0">
              <a:buNone/>
            </a:pPr>
            <a:endParaRPr lang="lv-LV" dirty="0"/>
          </a:p>
        </p:txBody>
      </p:sp>
      <p:sp>
        <p:nvSpPr>
          <p:cNvPr id="4" name="Footer Placeholder 3"/>
          <p:cNvSpPr>
            <a:spLocks noGrp="1"/>
          </p:cNvSpPr>
          <p:nvPr>
            <p:ph type="ftr" sz="quarter" idx="10"/>
          </p:nvPr>
        </p:nvSpPr>
        <p:spPr/>
        <p:txBody>
          <a:bodyPr/>
          <a:lstStyle/>
          <a:p>
            <a:pPr>
              <a:defRPr/>
            </a:pPr>
            <a:r>
              <a:rPr lang="lv-LV" smtClean="0">
                <a:solidFill>
                  <a:srgbClr val="336600"/>
                </a:solidFill>
              </a:rPr>
              <a:t>Vides aizsardzības un siltuma sistēmu institūts</a:t>
            </a:r>
            <a:endParaRPr lang="lv-LV">
              <a:solidFill>
                <a:srgbClr val="336600"/>
              </a:solidFill>
            </a:endParaRPr>
          </a:p>
        </p:txBody>
      </p:sp>
      <p:sp>
        <p:nvSpPr>
          <p:cNvPr id="5" name="Slide Number Placeholder 4"/>
          <p:cNvSpPr>
            <a:spLocks noGrp="1"/>
          </p:cNvSpPr>
          <p:nvPr>
            <p:ph type="sldNum" sz="quarter" idx="11"/>
          </p:nvPr>
        </p:nvSpPr>
        <p:spPr/>
        <p:txBody>
          <a:bodyPr/>
          <a:lstStyle/>
          <a:p>
            <a:pPr>
              <a:defRPr/>
            </a:pPr>
            <a:fld id="{C4ABF7A9-9856-48A6-89DF-1EACDC07317E}" type="slidenum">
              <a:rPr lang="lv-LV" smtClean="0">
                <a:solidFill>
                  <a:srgbClr val="003300"/>
                </a:solidFill>
              </a:rPr>
              <a:pPr>
                <a:defRPr/>
              </a:pPr>
              <a:t>5</a:t>
            </a:fld>
            <a:endParaRPr lang="lv-LV">
              <a:solidFill>
                <a:srgbClr val="003300"/>
              </a:solidFill>
            </a:endParaRPr>
          </a:p>
        </p:txBody>
      </p:sp>
    </p:spTree>
    <p:extLst>
      <p:ext uri="{BB962C8B-B14F-4D97-AF65-F5344CB8AC3E}">
        <p14:creationId xmlns:p14="http://schemas.microsoft.com/office/powerpoint/2010/main" val="1610679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Kādi vēl mērķi?</a:t>
            </a:r>
            <a:endParaRPr lang="lv-LV" dirty="0"/>
          </a:p>
        </p:txBody>
      </p:sp>
      <p:sp>
        <p:nvSpPr>
          <p:cNvPr id="3" name="Content Placeholder 2"/>
          <p:cNvSpPr>
            <a:spLocks noGrp="1"/>
          </p:cNvSpPr>
          <p:nvPr>
            <p:ph idx="1"/>
          </p:nvPr>
        </p:nvSpPr>
        <p:spPr/>
        <p:txBody>
          <a:bodyPr/>
          <a:lstStyle/>
          <a:p>
            <a:r>
              <a:rPr lang="lv-LV" sz="2400" u="sng" dirty="0" smtClean="0"/>
              <a:t>Emisiju griestu direktīva </a:t>
            </a:r>
            <a:r>
              <a:rPr lang="lv-LV" sz="2400" dirty="0" smtClean="0"/>
              <a:t>– </a:t>
            </a:r>
            <a:r>
              <a:rPr lang="lv-LV" sz="2400" dirty="0"/>
              <a:t>saskaņā ar izstrādātajām emisiju prognozēm redzams, ka Latvija varēs izpildīt </a:t>
            </a:r>
            <a:r>
              <a:rPr lang="lv-LV" sz="2400" dirty="0" smtClean="0"/>
              <a:t>2030. gadā SO</a:t>
            </a:r>
            <a:r>
              <a:rPr lang="lv-LV" sz="2400" baseline="-25000" dirty="0" smtClean="0"/>
              <a:t>2</a:t>
            </a:r>
            <a:r>
              <a:rPr lang="lv-LV" sz="2400" dirty="0" smtClean="0"/>
              <a:t> </a:t>
            </a:r>
            <a:r>
              <a:rPr lang="lv-LV" sz="2400" dirty="0"/>
              <a:t>noteikto emisiju mērķi, taču paredzamas problēmas ar pārējām gaisu piesārņojošajām vielām – NOx, NMGOS, NH</a:t>
            </a:r>
            <a:r>
              <a:rPr lang="lv-LV" sz="2400" baseline="-25000" dirty="0"/>
              <a:t>3</a:t>
            </a:r>
            <a:r>
              <a:rPr lang="lv-LV" sz="2400" dirty="0"/>
              <a:t>, PM</a:t>
            </a:r>
            <a:r>
              <a:rPr lang="lv-LV" sz="2400" baseline="-25000" dirty="0"/>
              <a:t>2,5, </a:t>
            </a:r>
            <a:r>
              <a:rPr lang="lv-LV" sz="2400" dirty="0"/>
              <a:t>noteiktajiem emisiju mērķiem</a:t>
            </a:r>
            <a:r>
              <a:rPr lang="lv-LV" sz="2400" dirty="0" smtClean="0"/>
              <a:t>.</a:t>
            </a:r>
          </a:p>
          <a:p>
            <a:r>
              <a:rPr lang="lv-LV" sz="2400" u="sng" dirty="0" smtClean="0"/>
              <a:t>Aprites ekonomikas pakete </a:t>
            </a:r>
            <a:r>
              <a:rPr lang="lv-LV" sz="2400" dirty="0" smtClean="0"/>
              <a:t>– līdz 2030. gadam jāsasniedz </a:t>
            </a:r>
            <a:r>
              <a:rPr lang="lv-LV" sz="2400" dirty="0"/>
              <a:t>atkritumu pārstrādes mērķvērtība – 65 %;  izlietotā iepakojuma pārstrādes mērķvērtība – 75 %;  mērķvērtība, lai samazinātu atkritumu apglabāšanu poligonos, – ne vairāk kā 10 % no visiem atkritumiem;</a:t>
            </a:r>
          </a:p>
          <a:p>
            <a:endParaRPr lang="lv-LV" dirty="0"/>
          </a:p>
        </p:txBody>
      </p:sp>
      <p:sp>
        <p:nvSpPr>
          <p:cNvPr id="4" name="Footer Placeholder 3"/>
          <p:cNvSpPr>
            <a:spLocks noGrp="1"/>
          </p:cNvSpPr>
          <p:nvPr>
            <p:ph type="ftr" sz="quarter" idx="10"/>
          </p:nvPr>
        </p:nvSpPr>
        <p:spPr/>
        <p:txBody>
          <a:bodyPr/>
          <a:lstStyle/>
          <a:p>
            <a:pPr>
              <a:defRPr/>
            </a:pPr>
            <a:r>
              <a:rPr lang="lv-LV" smtClean="0"/>
              <a:t>Vides aizsardzības un siltuma sistēmu institūts</a:t>
            </a:r>
            <a:endParaRPr lang="lv-LV"/>
          </a:p>
        </p:txBody>
      </p:sp>
      <p:sp>
        <p:nvSpPr>
          <p:cNvPr id="5" name="Slide Number Placeholder 4"/>
          <p:cNvSpPr>
            <a:spLocks noGrp="1"/>
          </p:cNvSpPr>
          <p:nvPr>
            <p:ph type="sldNum" sz="quarter" idx="11"/>
          </p:nvPr>
        </p:nvSpPr>
        <p:spPr/>
        <p:txBody>
          <a:bodyPr/>
          <a:lstStyle/>
          <a:p>
            <a:pPr>
              <a:defRPr/>
            </a:pPr>
            <a:fld id="{C4ABF7A9-9856-48A6-89DF-1EACDC07317E}" type="slidenum">
              <a:rPr lang="lv-LV" smtClean="0"/>
              <a:pPr>
                <a:defRPr/>
              </a:pPr>
              <a:t>6</a:t>
            </a:fld>
            <a:endParaRPr lang="lv-LV"/>
          </a:p>
        </p:txBody>
      </p:sp>
    </p:spTree>
    <p:extLst>
      <p:ext uri="{BB962C8B-B14F-4D97-AF65-F5344CB8AC3E}">
        <p14:creationId xmlns:p14="http://schemas.microsoft.com/office/powerpoint/2010/main" val="445883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Kādi vēl mērķi (II)?</a:t>
            </a:r>
            <a:endParaRPr lang="lv-LV" dirty="0"/>
          </a:p>
        </p:txBody>
      </p:sp>
      <p:sp>
        <p:nvSpPr>
          <p:cNvPr id="3" name="Content Placeholder 2"/>
          <p:cNvSpPr>
            <a:spLocks noGrp="1"/>
          </p:cNvSpPr>
          <p:nvPr>
            <p:ph idx="1"/>
          </p:nvPr>
        </p:nvSpPr>
        <p:spPr/>
        <p:txBody>
          <a:bodyPr/>
          <a:lstStyle/>
          <a:p>
            <a:r>
              <a:rPr lang="lv-LV" dirty="0" smtClean="0"/>
              <a:t>Energoefektivitātes mērķi (27% enerģijas ietaupījuma 2030 ES, iespējams virzība uz 30%);</a:t>
            </a:r>
          </a:p>
          <a:p>
            <a:r>
              <a:rPr lang="lv-LV" dirty="0" smtClean="0"/>
              <a:t>Atjaunojamo energoresursu mērķi (27% AER ES līmenī);</a:t>
            </a:r>
            <a:endParaRPr lang="lv-LV" dirty="0"/>
          </a:p>
        </p:txBody>
      </p:sp>
      <p:sp>
        <p:nvSpPr>
          <p:cNvPr id="4" name="Footer Placeholder 3"/>
          <p:cNvSpPr>
            <a:spLocks noGrp="1"/>
          </p:cNvSpPr>
          <p:nvPr>
            <p:ph type="ftr" sz="quarter" idx="10"/>
          </p:nvPr>
        </p:nvSpPr>
        <p:spPr/>
        <p:txBody>
          <a:bodyPr/>
          <a:lstStyle/>
          <a:p>
            <a:pPr>
              <a:defRPr/>
            </a:pPr>
            <a:r>
              <a:rPr lang="lv-LV" smtClean="0"/>
              <a:t>Vides aizsardzības un siltuma sistēmu institūts</a:t>
            </a:r>
            <a:endParaRPr lang="lv-LV"/>
          </a:p>
        </p:txBody>
      </p:sp>
      <p:sp>
        <p:nvSpPr>
          <p:cNvPr id="5" name="Slide Number Placeholder 4"/>
          <p:cNvSpPr>
            <a:spLocks noGrp="1"/>
          </p:cNvSpPr>
          <p:nvPr>
            <p:ph type="sldNum" sz="quarter" idx="11"/>
          </p:nvPr>
        </p:nvSpPr>
        <p:spPr/>
        <p:txBody>
          <a:bodyPr/>
          <a:lstStyle/>
          <a:p>
            <a:pPr>
              <a:defRPr/>
            </a:pPr>
            <a:fld id="{C4ABF7A9-9856-48A6-89DF-1EACDC07317E}" type="slidenum">
              <a:rPr lang="lv-LV" smtClean="0"/>
              <a:pPr>
                <a:defRPr/>
              </a:pPr>
              <a:t>7</a:t>
            </a:fld>
            <a:endParaRPr lang="lv-LV"/>
          </a:p>
        </p:txBody>
      </p:sp>
    </p:spTree>
    <p:extLst>
      <p:ext uri="{BB962C8B-B14F-4D97-AF65-F5344CB8AC3E}">
        <p14:creationId xmlns:p14="http://schemas.microsoft.com/office/powerpoint/2010/main" val="162937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Kā sasniegt politikas mērķus?</a:t>
            </a:r>
            <a:endParaRPr lang="lv-LV" dirty="0"/>
          </a:p>
        </p:txBody>
      </p:sp>
      <p:sp>
        <p:nvSpPr>
          <p:cNvPr id="3" name="Content Placeholder 2"/>
          <p:cNvSpPr>
            <a:spLocks noGrp="1"/>
          </p:cNvSpPr>
          <p:nvPr>
            <p:ph idx="1"/>
          </p:nvPr>
        </p:nvSpPr>
        <p:spPr/>
        <p:txBody>
          <a:bodyPr/>
          <a:lstStyle/>
          <a:p>
            <a:r>
              <a:rPr lang="lv-LV" dirty="0"/>
              <a:t>Izstrādāt integrētu politikas novērtējuma modeli, kas ļautu optimizēt atšķirīgus, brīžiem savstarpēji pretrunīgus politikas </a:t>
            </a:r>
            <a:r>
              <a:rPr lang="lv-LV" dirty="0" smtClean="0"/>
              <a:t>uzstādījumus;</a:t>
            </a:r>
          </a:p>
          <a:p>
            <a:r>
              <a:rPr lang="lv-LV" dirty="0" smtClean="0"/>
              <a:t>Ja uzstādījumi </a:t>
            </a:r>
            <a:r>
              <a:rPr lang="lv-LV" dirty="0"/>
              <a:t>ir definēti atsevišķi, neņemot vērā kopsakarības, šādā veidā ir iespējams un reāli sasniegt katru atsevišķu mērķi un rezultatīvu rādītāju, bet var būt problemātiski sasniegt visus rādītājus, ņemot vērā resursu (zemes resursi, finanšu resursi, cilvēkresursi </a:t>
            </a:r>
            <a:r>
              <a:rPr lang="lv-LV" dirty="0" err="1"/>
              <a:t>u.c</a:t>
            </a:r>
            <a:r>
              <a:rPr lang="lv-LV" dirty="0"/>
              <a:t>.) nepietiekamību</a:t>
            </a:r>
          </a:p>
        </p:txBody>
      </p:sp>
      <p:sp>
        <p:nvSpPr>
          <p:cNvPr id="4" name="Footer Placeholder 3"/>
          <p:cNvSpPr>
            <a:spLocks noGrp="1"/>
          </p:cNvSpPr>
          <p:nvPr>
            <p:ph type="ftr" sz="quarter" idx="10"/>
          </p:nvPr>
        </p:nvSpPr>
        <p:spPr/>
        <p:txBody>
          <a:bodyPr/>
          <a:lstStyle/>
          <a:p>
            <a:pPr>
              <a:defRPr/>
            </a:pPr>
            <a:r>
              <a:rPr lang="lv-LV" smtClean="0"/>
              <a:t>Vides aizsardzības un siltuma sistēmu institūts</a:t>
            </a:r>
            <a:endParaRPr lang="lv-LV"/>
          </a:p>
        </p:txBody>
      </p:sp>
      <p:sp>
        <p:nvSpPr>
          <p:cNvPr id="5" name="Slide Number Placeholder 4"/>
          <p:cNvSpPr>
            <a:spLocks noGrp="1"/>
          </p:cNvSpPr>
          <p:nvPr>
            <p:ph type="sldNum" sz="quarter" idx="11"/>
          </p:nvPr>
        </p:nvSpPr>
        <p:spPr/>
        <p:txBody>
          <a:bodyPr/>
          <a:lstStyle/>
          <a:p>
            <a:pPr>
              <a:defRPr/>
            </a:pPr>
            <a:fld id="{C4ABF7A9-9856-48A6-89DF-1EACDC07317E}" type="slidenum">
              <a:rPr lang="lv-LV" smtClean="0"/>
              <a:pPr>
                <a:defRPr/>
              </a:pPr>
              <a:t>8</a:t>
            </a:fld>
            <a:endParaRPr lang="lv-LV"/>
          </a:p>
        </p:txBody>
      </p:sp>
    </p:spTree>
    <p:extLst>
      <p:ext uri="{BB962C8B-B14F-4D97-AF65-F5344CB8AC3E}">
        <p14:creationId xmlns:p14="http://schemas.microsoft.com/office/powerpoint/2010/main" val="3759084553"/>
      </p:ext>
    </p:extLst>
  </p:cSld>
  <p:clrMapOvr>
    <a:masterClrMapping/>
  </p:clrMapOvr>
</p:sld>
</file>

<file path=ppt/theme/theme1.xml><?xml version="1.0" encoding="utf-8"?>
<a:theme xmlns:a="http://schemas.openxmlformats.org/drawingml/2006/main" name="VASSI_zaale">
  <a:themeElements>
    <a:clrScheme name="VASSI_zaale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VASSI_zaa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SI_zaale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SI_zaale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SI_zaale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SI_zaale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SI_zaale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SI_zaale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SI_zaale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SI_zaale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SI_zaale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SI_zaale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SI_zaale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SI_zaal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902</TotalTime>
  <Words>375</Words>
  <Application>Microsoft Office PowerPoint</Application>
  <PresentationFormat>On-screen Show (4:3)</PresentationFormat>
  <Paragraphs>47</Paragraphs>
  <Slides>8</Slides>
  <Notes>1</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VASSI_zaale</vt:lpstr>
      <vt:lpstr>1_Custom Design</vt:lpstr>
      <vt:lpstr>1_Office Theme</vt:lpstr>
      <vt:lpstr>  Latvijas klimata politika un ilgtspējīgas attīstības mērķi </vt:lpstr>
      <vt:lpstr>NAP stratēģiskie mērķi</vt:lpstr>
      <vt:lpstr>NAP stratēģiskie indikatori</vt:lpstr>
      <vt:lpstr>Latvijas ne-ETS SEG emisijas un to prognozes (kt CO2 ekv.)</vt:lpstr>
      <vt:lpstr>Lauksaimniecības sektora analīze</vt:lpstr>
      <vt:lpstr>Kādi vēl mērķi?</vt:lpstr>
      <vt:lpstr>Kādi vēl mērķi (II)?</vt:lpstr>
      <vt:lpstr>Kā sasniegt politikas mērķus?</vt:lpstr>
    </vt:vector>
  </TitlesOfParts>
  <Company>RTU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alise.berzina</dc:creator>
  <cp:lastModifiedBy>Einārs Cilinskis</cp:lastModifiedBy>
  <cp:revision>81</cp:revision>
  <dcterms:created xsi:type="dcterms:W3CDTF">2010-10-21T13:57:27Z</dcterms:created>
  <dcterms:modified xsi:type="dcterms:W3CDTF">2016-06-10T05:38:57Z</dcterms:modified>
</cp:coreProperties>
</file>